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2" r:id="rId1"/>
  </p:sldMasterIdLst>
  <p:sldIdLst>
    <p:sldId id="257" r:id="rId2"/>
    <p:sldId id="258" r:id="rId3"/>
    <p:sldId id="259" r:id="rId4"/>
    <p:sldId id="271" r:id="rId5"/>
    <p:sldId id="272" r:id="rId6"/>
    <p:sldId id="273" r:id="rId7"/>
    <p:sldId id="261" r:id="rId8"/>
    <p:sldId id="266" r:id="rId9"/>
    <p:sldId id="265" r:id="rId10"/>
    <p:sldId id="262" r:id="rId11"/>
    <p:sldId id="275" r:id="rId12"/>
    <p:sldId id="263" r:id="rId13"/>
    <p:sldId id="264" r:id="rId14"/>
    <p:sldId id="268"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1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varScale="1">
        <p:scale>
          <a:sx n="69" d="100"/>
          <a:sy n="69" d="100"/>
        </p:scale>
        <p:origin x="774" y="54"/>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2C51851-3EFC-4975-BD3A-0CD133C0AC7A}" type="datetimeFigureOut">
              <a:rPr lang="en-IN" smtClean="0"/>
              <a:t>05-03-2020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642EFC-18DF-4584-93ED-0CCB053D490B}" type="slidenum">
              <a:rPr lang="en-IN" smtClean="0"/>
              <a:t>‹#›</a:t>
            </a:fld>
            <a:endParaRPr lang="en-IN"/>
          </a:p>
        </p:txBody>
      </p:sp>
    </p:spTree>
    <p:extLst>
      <p:ext uri="{BB962C8B-B14F-4D97-AF65-F5344CB8AC3E}">
        <p14:creationId xmlns:p14="http://schemas.microsoft.com/office/powerpoint/2010/main" val="1638089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C51851-3EFC-4975-BD3A-0CD133C0AC7A}" type="datetimeFigureOut">
              <a:rPr lang="en-IN" smtClean="0"/>
              <a:t>05-03-2020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642EFC-18DF-4584-93ED-0CCB053D490B}" type="slidenum">
              <a:rPr lang="en-IN" smtClean="0"/>
              <a:t>‹#›</a:t>
            </a:fld>
            <a:endParaRPr lang="en-IN"/>
          </a:p>
        </p:txBody>
      </p:sp>
    </p:spTree>
    <p:extLst>
      <p:ext uri="{BB962C8B-B14F-4D97-AF65-F5344CB8AC3E}">
        <p14:creationId xmlns:p14="http://schemas.microsoft.com/office/powerpoint/2010/main" val="4145527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C51851-3EFC-4975-BD3A-0CD133C0AC7A}" type="datetimeFigureOut">
              <a:rPr lang="en-IN" smtClean="0"/>
              <a:t>05-03-2020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642EFC-18DF-4584-93ED-0CCB053D490B}"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8504885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C51851-3EFC-4975-BD3A-0CD133C0AC7A}" type="datetimeFigureOut">
              <a:rPr lang="en-IN" smtClean="0"/>
              <a:t>05-03-2020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642EFC-18DF-4584-93ED-0CCB053D490B}" type="slidenum">
              <a:rPr lang="en-IN" smtClean="0"/>
              <a:t>‹#›</a:t>
            </a:fld>
            <a:endParaRPr lang="en-IN"/>
          </a:p>
        </p:txBody>
      </p:sp>
    </p:spTree>
    <p:extLst>
      <p:ext uri="{BB962C8B-B14F-4D97-AF65-F5344CB8AC3E}">
        <p14:creationId xmlns:p14="http://schemas.microsoft.com/office/powerpoint/2010/main" val="41584808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C51851-3EFC-4975-BD3A-0CD133C0AC7A}" type="datetimeFigureOut">
              <a:rPr lang="en-IN" smtClean="0"/>
              <a:t>05-03-2020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642EFC-18DF-4584-93ED-0CCB053D490B}"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785065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C51851-3EFC-4975-BD3A-0CD133C0AC7A}" type="datetimeFigureOut">
              <a:rPr lang="en-IN" smtClean="0"/>
              <a:t>05-03-2020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642EFC-18DF-4584-93ED-0CCB053D490B}" type="slidenum">
              <a:rPr lang="en-IN" smtClean="0"/>
              <a:t>‹#›</a:t>
            </a:fld>
            <a:endParaRPr lang="en-IN"/>
          </a:p>
        </p:txBody>
      </p:sp>
    </p:spTree>
    <p:extLst>
      <p:ext uri="{BB962C8B-B14F-4D97-AF65-F5344CB8AC3E}">
        <p14:creationId xmlns:p14="http://schemas.microsoft.com/office/powerpoint/2010/main" val="1564997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C51851-3EFC-4975-BD3A-0CD133C0AC7A}" type="datetimeFigureOut">
              <a:rPr lang="en-IN" smtClean="0"/>
              <a:t>05-03-2020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642EFC-18DF-4584-93ED-0CCB053D490B}" type="slidenum">
              <a:rPr lang="en-IN" smtClean="0"/>
              <a:t>‹#›</a:t>
            </a:fld>
            <a:endParaRPr lang="en-IN"/>
          </a:p>
        </p:txBody>
      </p:sp>
    </p:spTree>
    <p:extLst>
      <p:ext uri="{BB962C8B-B14F-4D97-AF65-F5344CB8AC3E}">
        <p14:creationId xmlns:p14="http://schemas.microsoft.com/office/powerpoint/2010/main" val="17740324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C51851-3EFC-4975-BD3A-0CD133C0AC7A}" type="datetimeFigureOut">
              <a:rPr lang="en-IN" smtClean="0"/>
              <a:t>05-03-2020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642EFC-18DF-4584-93ED-0CCB053D490B}" type="slidenum">
              <a:rPr lang="en-IN" smtClean="0"/>
              <a:t>‹#›</a:t>
            </a:fld>
            <a:endParaRPr lang="en-IN"/>
          </a:p>
        </p:txBody>
      </p:sp>
    </p:spTree>
    <p:extLst>
      <p:ext uri="{BB962C8B-B14F-4D97-AF65-F5344CB8AC3E}">
        <p14:creationId xmlns:p14="http://schemas.microsoft.com/office/powerpoint/2010/main" val="19805150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298406" y="1821656"/>
            <a:ext cx="5000625" cy="4420195"/>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892969" y="1821656"/>
            <a:ext cx="5000625" cy="4420195"/>
          </a:xfrm>
          <a:prstGeom prst="rect">
            <a:avLst/>
          </a:prstGeom>
        </p:spPr>
        <p:txBody>
          <a:bodyPr/>
          <a:lstStyle>
            <a:lvl1pPr marL="241093" indent="-241093">
              <a:spcBef>
                <a:spcPts val="2250"/>
              </a:spcBef>
              <a:defRPr sz="1969"/>
            </a:lvl1pPr>
            <a:lvl2pPr marL="482186" indent="-241093">
              <a:spcBef>
                <a:spcPts val="2250"/>
              </a:spcBef>
              <a:defRPr sz="1969"/>
            </a:lvl2pPr>
            <a:lvl3pPr marL="723279" indent="-241093">
              <a:spcBef>
                <a:spcPts val="2250"/>
              </a:spcBef>
              <a:defRPr sz="1969"/>
            </a:lvl3pPr>
            <a:lvl4pPr marL="964372" indent="-241093">
              <a:spcBef>
                <a:spcPts val="2250"/>
              </a:spcBef>
              <a:defRPr sz="1969"/>
            </a:lvl4pPr>
            <a:lvl5pPr marL="1205465" indent="-241093">
              <a:spcBef>
                <a:spcPts val="2250"/>
              </a:spcBef>
              <a:defRPr sz="1969"/>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5933329" y="6536531"/>
            <a:ext cx="318993" cy="241102"/>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4508892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298406" y="3580805"/>
            <a:ext cx="5000625" cy="2652117"/>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298406" y="625078"/>
            <a:ext cx="5000625" cy="2652117"/>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892969" y="625078"/>
            <a:ext cx="5000625" cy="5607844"/>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3922089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C51851-3EFC-4975-BD3A-0CD133C0AC7A}" type="datetimeFigureOut">
              <a:rPr lang="en-IN" smtClean="0"/>
              <a:t>05-03-2020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642EFC-18DF-4584-93ED-0CCB053D490B}" type="slidenum">
              <a:rPr lang="en-IN" smtClean="0"/>
              <a:t>‹#›</a:t>
            </a:fld>
            <a:endParaRPr lang="en-IN"/>
          </a:p>
        </p:txBody>
      </p:sp>
    </p:spTree>
    <p:extLst>
      <p:ext uri="{BB962C8B-B14F-4D97-AF65-F5344CB8AC3E}">
        <p14:creationId xmlns:p14="http://schemas.microsoft.com/office/powerpoint/2010/main" val="1545402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C51851-3EFC-4975-BD3A-0CD133C0AC7A}" type="datetimeFigureOut">
              <a:rPr lang="en-IN" smtClean="0"/>
              <a:t>05-03-2020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642EFC-18DF-4584-93ED-0CCB053D490B}" type="slidenum">
              <a:rPr lang="en-IN" smtClean="0"/>
              <a:t>‹#›</a:t>
            </a:fld>
            <a:endParaRPr lang="en-IN"/>
          </a:p>
        </p:txBody>
      </p:sp>
    </p:spTree>
    <p:extLst>
      <p:ext uri="{BB962C8B-B14F-4D97-AF65-F5344CB8AC3E}">
        <p14:creationId xmlns:p14="http://schemas.microsoft.com/office/powerpoint/2010/main" val="3201833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2C51851-3EFC-4975-BD3A-0CD133C0AC7A}" type="datetimeFigureOut">
              <a:rPr lang="en-IN" smtClean="0"/>
              <a:t>05-03-2020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642EFC-18DF-4584-93ED-0CCB053D490B}" type="slidenum">
              <a:rPr lang="en-IN" smtClean="0"/>
              <a:t>‹#›</a:t>
            </a:fld>
            <a:endParaRPr lang="en-IN"/>
          </a:p>
        </p:txBody>
      </p:sp>
    </p:spTree>
    <p:extLst>
      <p:ext uri="{BB962C8B-B14F-4D97-AF65-F5344CB8AC3E}">
        <p14:creationId xmlns:p14="http://schemas.microsoft.com/office/powerpoint/2010/main" val="1232913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2C51851-3EFC-4975-BD3A-0CD133C0AC7A}" type="datetimeFigureOut">
              <a:rPr lang="en-IN" smtClean="0"/>
              <a:t>05-03-2020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3642EFC-18DF-4584-93ED-0CCB053D490B}" type="slidenum">
              <a:rPr lang="en-IN" smtClean="0"/>
              <a:t>‹#›</a:t>
            </a:fld>
            <a:endParaRPr lang="en-IN"/>
          </a:p>
        </p:txBody>
      </p:sp>
    </p:spTree>
    <p:extLst>
      <p:ext uri="{BB962C8B-B14F-4D97-AF65-F5344CB8AC3E}">
        <p14:creationId xmlns:p14="http://schemas.microsoft.com/office/powerpoint/2010/main" val="4075480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2C51851-3EFC-4975-BD3A-0CD133C0AC7A}" type="datetimeFigureOut">
              <a:rPr lang="en-IN" smtClean="0"/>
              <a:t>05-03-2020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3642EFC-18DF-4584-93ED-0CCB053D490B}" type="slidenum">
              <a:rPr lang="en-IN" smtClean="0"/>
              <a:t>‹#›</a:t>
            </a:fld>
            <a:endParaRPr lang="en-IN"/>
          </a:p>
        </p:txBody>
      </p:sp>
    </p:spTree>
    <p:extLst>
      <p:ext uri="{BB962C8B-B14F-4D97-AF65-F5344CB8AC3E}">
        <p14:creationId xmlns:p14="http://schemas.microsoft.com/office/powerpoint/2010/main" val="2983722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C51851-3EFC-4975-BD3A-0CD133C0AC7A}" type="datetimeFigureOut">
              <a:rPr lang="en-IN" smtClean="0"/>
              <a:t>05-03-2020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3642EFC-18DF-4584-93ED-0CCB053D490B}" type="slidenum">
              <a:rPr lang="en-IN" smtClean="0"/>
              <a:t>‹#›</a:t>
            </a:fld>
            <a:endParaRPr lang="en-IN"/>
          </a:p>
        </p:txBody>
      </p:sp>
    </p:spTree>
    <p:extLst>
      <p:ext uri="{BB962C8B-B14F-4D97-AF65-F5344CB8AC3E}">
        <p14:creationId xmlns:p14="http://schemas.microsoft.com/office/powerpoint/2010/main" val="282985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2C51851-3EFC-4975-BD3A-0CD133C0AC7A}" type="datetimeFigureOut">
              <a:rPr lang="en-IN" smtClean="0"/>
              <a:t>05-03-2020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642EFC-18DF-4584-93ED-0CCB053D490B}" type="slidenum">
              <a:rPr lang="en-IN" smtClean="0"/>
              <a:t>‹#›</a:t>
            </a:fld>
            <a:endParaRPr lang="en-IN"/>
          </a:p>
        </p:txBody>
      </p:sp>
    </p:spTree>
    <p:extLst>
      <p:ext uri="{BB962C8B-B14F-4D97-AF65-F5344CB8AC3E}">
        <p14:creationId xmlns:p14="http://schemas.microsoft.com/office/powerpoint/2010/main" val="4231689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2C51851-3EFC-4975-BD3A-0CD133C0AC7A}" type="datetimeFigureOut">
              <a:rPr lang="en-IN" smtClean="0"/>
              <a:t>05-03-2020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642EFC-18DF-4584-93ED-0CCB053D490B}" type="slidenum">
              <a:rPr lang="en-IN" smtClean="0"/>
              <a:t>‹#›</a:t>
            </a:fld>
            <a:endParaRPr lang="en-IN"/>
          </a:p>
        </p:txBody>
      </p:sp>
    </p:spTree>
    <p:extLst>
      <p:ext uri="{BB962C8B-B14F-4D97-AF65-F5344CB8AC3E}">
        <p14:creationId xmlns:p14="http://schemas.microsoft.com/office/powerpoint/2010/main" val="2108718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2C51851-3EFC-4975-BD3A-0CD133C0AC7A}" type="datetimeFigureOut">
              <a:rPr lang="en-IN" smtClean="0"/>
              <a:t>05-03-2020</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3642EFC-18DF-4584-93ED-0CCB053D490B}" type="slidenum">
              <a:rPr lang="en-IN" smtClean="0"/>
              <a:t>‹#›</a:t>
            </a:fld>
            <a:endParaRPr lang="en-IN"/>
          </a:p>
        </p:txBody>
      </p:sp>
    </p:spTree>
    <p:extLst>
      <p:ext uri="{BB962C8B-B14F-4D97-AF65-F5344CB8AC3E}">
        <p14:creationId xmlns:p14="http://schemas.microsoft.com/office/powerpoint/2010/main" val="314919453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8.xml"/><Relationship Id="rId4" Type="http://schemas.openxmlformats.org/officeDocument/2006/relationships/image" Target="../media/image5.tif"/></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pPr lvl="0"/>
            <a:r>
              <a:rPr lang="en-IN" dirty="0"/>
              <a:t>Contact details (e-mail id, mobile no, landline no.)</a:t>
            </a:r>
          </a:p>
          <a:p>
            <a:r>
              <a:rPr lang="en-IN" dirty="0"/>
              <a:t>Company website URL/ link</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298017" cy="6858000"/>
          </a:xfrm>
          <a:prstGeom prst="rect">
            <a:avLst/>
          </a:prstGeom>
        </p:spPr>
      </p:pic>
      <p:sp>
        <p:nvSpPr>
          <p:cNvPr id="5" name="TextBox 4"/>
          <p:cNvSpPr txBox="1"/>
          <p:nvPr/>
        </p:nvSpPr>
        <p:spPr>
          <a:xfrm>
            <a:off x="2644588" y="959224"/>
            <a:ext cx="184731" cy="369332"/>
          </a:xfrm>
          <a:prstGeom prst="rect">
            <a:avLst/>
          </a:prstGeom>
          <a:noFill/>
        </p:spPr>
        <p:txBody>
          <a:bodyPr wrap="none" rtlCol="0">
            <a:spAutoFit/>
          </a:bodyPr>
          <a:lstStyle/>
          <a:p>
            <a:endParaRPr lang="en-US" dirty="0"/>
          </a:p>
        </p:txBody>
      </p:sp>
      <p:sp>
        <p:nvSpPr>
          <p:cNvPr id="6" name="TextBox 5"/>
          <p:cNvSpPr txBox="1"/>
          <p:nvPr/>
        </p:nvSpPr>
        <p:spPr>
          <a:xfrm>
            <a:off x="8517478" y="6041362"/>
            <a:ext cx="3674522" cy="369332"/>
          </a:xfrm>
          <a:prstGeom prst="rect">
            <a:avLst/>
          </a:prstGeom>
          <a:noFill/>
        </p:spPr>
        <p:txBody>
          <a:bodyPr wrap="square" rtlCol="0">
            <a:spAutoFit/>
          </a:bodyPr>
          <a:lstStyle/>
          <a:p>
            <a:r>
              <a:rPr lang="en-US" dirty="0"/>
              <a:t>j</a:t>
            </a:r>
            <a:r>
              <a:rPr lang="en-US" dirty="0">
                <a:solidFill>
                  <a:schemeClr val="bg1"/>
                </a:solidFill>
              </a:rPr>
              <a:t>Pawansehrawat5909@gmail.com</a:t>
            </a:r>
            <a:endParaRPr lang="en-US" dirty="0"/>
          </a:p>
        </p:txBody>
      </p:sp>
      <p:sp>
        <p:nvSpPr>
          <p:cNvPr id="9" name="TextBox 8"/>
          <p:cNvSpPr txBox="1"/>
          <p:nvPr/>
        </p:nvSpPr>
        <p:spPr>
          <a:xfrm>
            <a:off x="9274002" y="6333966"/>
            <a:ext cx="2552120" cy="369332"/>
          </a:xfrm>
          <a:prstGeom prst="rect">
            <a:avLst/>
          </a:prstGeom>
          <a:noFill/>
        </p:spPr>
        <p:txBody>
          <a:bodyPr wrap="square" rtlCol="0">
            <a:spAutoFit/>
          </a:bodyPr>
          <a:lstStyle/>
          <a:p>
            <a:r>
              <a:rPr lang="en-US" dirty="0">
                <a:solidFill>
                  <a:schemeClr val="bg1"/>
                </a:solidFill>
              </a:rPr>
              <a:t>Mobile no:-7836889751</a:t>
            </a:r>
          </a:p>
        </p:txBody>
      </p:sp>
      <p:sp>
        <p:nvSpPr>
          <p:cNvPr id="7" name="TextBox 5"/>
          <p:cNvSpPr txBox="1"/>
          <p:nvPr/>
        </p:nvSpPr>
        <p:spPr>
          <a:xfrm>
            <a:off x="0" y="6033135"/>
            <a:ext cx="3854548" cy="368300"/>
          </a:xfrm>
          <a:prstGeom prst="rect">
            <a:avLst/>
          </a:prstGeom>
          <a:noFill/>
        </p:spPr>
        <p:txBody>
          <a:bodyPr wrap="square" rtlCol="0">
            <a:spAutoFit/>
          </a:bodyPr>
          <a:lstStyle/>
          <a:p>
            <a:r>
              <a:rPr lang="en-IN" altLang="en-US" dirty="0">
                <a:solidFill>
                  <a:schemeClr val="bg1"/>
                </a:solidFill>
              </a:rPr>
              <a:t>vaibhav.maheshwari93@gmail.com</a:t>
            </a:r>
          </a:p>
        </p:txBody>
      </p:sp>
      <p:sp>
        <p:nvSpPr>
          <p:cNvPr id="8" name="TextBox 8"/>
          <p:cNvSpPr txBox="1"/>
          <p:nvPr/>
        </p:nvSpPr>
        <p:spPr>
          <a:xfrm>
            <a:off x="0" y="6333966"/>
            <a:ext cx="2416810" cy="368300"/>
          </a:xfrm>
          <a:prstGeom prst="rect">
            <a:avLst/>
          </a:prstGeom>
          <a:noFill/>
        </p:spPr>
        <p:txBody>
          <a:bodyPr wrap="none" rtlCol="0">
            <a:spAutoFit/>
          </a:bodyPr>
          <a:lstStyle/>
          <a:p>
            <a:r>
              <a:rPr lang="en-US" dirty="0">
                <a:solidFill>
                  <a:schemeClr val="bg1"/>
                </a:solidFill>
              </a:rPr>
              <a:t>Mobile no:-</a:t>
            </a:r>
            <a:r>
              <a:rPr lang="en-IN" altLang="en-US" dirty="0">
                <a:solidFill>
                  <a:schemeClr val="bg1"/>
                </a:solidFill>
              </a:rPr>
              <a:t>8894092617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157" y="0"/>
            <a:ext cx="10515600" cy="877570"/>
          </a:xfrm>
        </p:spPr>
        <p:txBody>
          <a:bodyPr/>
          <a:lstStyle/>
          <a:p>
            <a:pPr algn="ctr"/>
            <a:r>
              <a:rPr lang="en-US" sz="2800" b="1" i="1" u="sng" dirty="0"/>
              <a:t>Market size</a:t>
            </a:r>
          </a:p>
        </p:txBody>
      </p:sp>
      <p:sp>
        <p:nvSpPr>
          <p:cNvPr id="3" name="Content Placeholder 2"/>
          <p:cNvSpPr>
            <a:spLocks noGrp="1"/>
          </p:cNvSpPr>
          <p:nvPr>
            <p:ph idx="1"/>
          </p:nvPr>
        </p:nvSpPr>
        <p:spPr>
          <a:xfrm>
            <a:off x="159027" y="764927"/>
            <a:ext cx="4863548" cy="5980430"/>
          </a:xfrm>
        </p:spPr>
        <p:txBody>
          <a:bodyPr>
            <a:normAutofit fontScale="92500" lnSpcReduction="10000"/>
          </a:bodyPr>
          <a:lstStyle/>
          <a:p>
            <a:pPr lvl="0">
              <a:buFont typeface="Wingdings" panose="05000000000000000000" charset="0"/>
              <a:buChar char="v"/>
            </a:pPr>
            <a:r>
              <a:rPr lang="en-IN" sz="1800" dirty="0">
                <a:solidFill>
                  <a:schemeClr val="tx1"/>
                </a:solidFill>
              </a:rPr>
              <a:t>Our </a:t>
            </a:r>
            <a:r>
              <a:rPr lang="en-IN" sz="1800" b="1" dirty="0">
                <a:solidFill>
                  <a:schemeClr val="tx1"/>
                </a:solidFill>
              </a:rPr>
              <a:t>target customers</a:t>
            </a:r>
            <a:r>
              <a:rPr lang="en-IN" sz="1800" dirty="0">
                <a:solidFill>
                  <a:schemeClr val="tx1"/>
                </a:solidFill>
              </a:rPr>
              <a:t> will be the students of all the educational institutes/colleges of Himachal Pradesh. Himachal houses </a:t>
            </a:r>
            <a:r>
              <a:rPr lang="en-IN" sz="1800" b="1" dirty="0">
                <a:solidFill>
                  <a:schemeClr val="tx1"/>
                </a:solidFill>
              </a:rPr>
              <a:t> 1056 Middle Schools, 1339 Secondary/Higher Secondary Schools, 64 General Colleges, 25 Medical Colleges, 1 Homeopathic medical college, 187 Engineering colleges and 16 Universities.</a:t>
            </a:r>
            <a:endParaRPr lang="en-IN" sz="1800" dirty="0">
              <a:solidFill>
                <a:schemeClr val="tx1"/>
              </a:solidFill>
            </a:endParaRPr>
          </a:p>
          <a:p>
            <a:pPr lvl="0">
              <a:buFont typeface="Wingdings" panose="05000000000000000000" charset="0"/>
              <a:buChar char="v"/>
            </a:pPr>
            <a:r>
              <a:rPr lang="en-IN" sz="1800" dirty="0">
                <a:solidFill>
                  <a:schemeClr val="tx1"/>
                </a:solidFill>
              </a:rPr>
              <a:t>NIT Hamirpur itself houses 3500+ students and in total nearly 5000 students including IIIT Una students.</a:t>
            </a:r>
          </a:p>
          <a:p>
            <a:pPr lvl="0">
              <a:buFont typeface="Wingdings" panose="05000000000000000000" charset="0"/>
              <a:buChar char="v"/>
            </a:pPr>
            <a:r>
              <a:rPr lang="en-IN" sz="1800" dirty="0">
                <a:solidFill>
                  <a:schemeClr val="tx1"/>
                </a:solidFill>
              </a:rPr>
              <a:t>From a figure of </a:t>
            </a:r>
            <a:r>
              <a:rPr lang="en-IN" sz="1800" b="1" dirty="0">
                <a:solidFill>
                  <a:schemeClr val="tx1"/>
                </a:solidFill>
              </a:rPr>
              <a:t>161.45 lakhs tourists in 2012-2013</a:t>
            </a:r>
            <a:r>
              <a:rPr lang="en-IN" sz="1800" dirty="0">
                <a:solidFill>
                  <a:schemeClr val="tx1"/>
                </a:solidFill>
              </a:rPr>
              <a:t>, the number of tourists visiting the State has now gone up to </a:t>
            </a:r>
            <a:r>
              <a:rPr lang="en-IN" sz="1800" b="1" dirty="0">
                <a:solidFill>
                  <a:schemeClr val="tx1"/>
                </a:solidFill>
              </a:rPr>
              <a:t>196.02 lakhs in 2017-2018</a:t>
            </a:r>
            <a:r>
              <a:rPr lang="en-IN" sz="1800" dirty="0">
                <a:solidFill>
                  <a:schemeClr val="tx1"/>
                </a:solidFill>
              </a:rPr>
              <a:t> and this is assumed to increase manifolds by 2022.                       -</a:t>
            </a:r>
            <a:r>
              <a:rPr lang="en-IN" sz="1800" b="1" dirty="0">
                <a:solidFill>
                  <a:schemeClr val="tx1"/>
                </a:solidFill>
              </a:rPr>
              <a:t>Himachal Pradesh CM, Jai Ram Thakur</a:t>
            </a:r>
          </a:p>
          <a:p>
            <a:pPr marL="0" lvl="0" indent="0">
              <a:buNone/>
            </a:pPr>
            <a:endParaRPr lang="en-IN" sz="1800" dirty="0">
              <a:solidFill>
                <a:schemeClr val="tx1"/>
              </a:solidFill>
            </a:endParaRPr>
          </a:p>
          <a:p>
            <a:pPr marL="0" lvl="0" indent="0">
              <a:buNone/>
            </a:pPr>
            <a:r>
              <a:rPr lang="en-IN" sz="1800" b="1" i="1" dirty="0">
                <a:solidFill>
                  <a:schemeClr val="tx1"/>
                </a:solidFill>
              </a:rPr>
              <a:t>Tourism is a humungous untapped market sphere for us which we aim to successfully capture by the world class commuting service we aim to provide</a:t>
            </a:r>
            <a:r>
              <a:rPr lang="en-IN" sz="1800" b="1" i="1" dirty="0"/>
              <a:t>.</a:t>
            </a:r>
          </a:p>
          <a:p>
            <a:pPr marL="0" indent="0">
              <a:buNone/>
            </a:pPr>
            <a:endParaRPr lang="en-IN" sz="2000" b="1" i="1" dirty="0"/>
          </a:p>
        </p:txBody>
      </p:sp>
      <p:pic>
        <p:nvPicPr>
          <p:cNvPr id="5" name="Picture 4"/>
          <p:cNvPicPr>
            <a:picLocks noChangeAspect="1"/>
          </p:cNvPicPr>
          <p:nvPr/>
        </p:nvPicPr>
        <p:blipFill>
          <a:blip r:embed="rId2"/>
          <a:stretch>
            <a:fillRect/>
          </a:stretch>
        </p:blipFill>
        <p:spPr>
          <a:xfrm>
            <a:off x="5261113" y="438785"/>
            <a:ext cx="6559827" cy="5792472"/>
          </a:xfrm>
          <a:prstGeom prst="rect">
            <a:avLst/>
          </a:prstGeom>
        </p:spPr>
      </p:pic>
      <p:sp>
        <p:nvSpPr>
          <p:cNvPr id="6" name="TextBox 5"/>
          <p:cNvSpPr txBox="1"/>
          <p:nvPr/>
        </p:nvSpPr>
        <p:spPr>
          <a:xfrm>
            <a:off x="6785114" y="6046591"/>
            <a:ext cx="4303643" cy="369332"/>
          </a:xfrm>
          <a:prstGeom prst="rect">
            <a:avLst/>
          </a:prstGeom>
          <a:noFill/>
        </p:spPr>
        <p:txBody>
          <a:bodyPr wrap="square" rtlCol="0">
            <a:spAutoFit/>
          </a:bodyPr>
          <a:lstStyle/>
          <a:p>
            <a:r>
              <a:rPr lang="en-US" b="1" u="sng" dirty="0"/>
              <a:t>Survey in NITH to analyze market scope</a:t>
            </a:r>
            <a:endParaRPr lang="hi-IN" b="1" u="sng"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763617" y="0"/>
            <a:ext cx="8295861" cy="4101069"/>
          </a:xfrm>
          <a:prstGeom prst="rect">
            <a:avLst/>
          </a:prstGeom>
        </p:spPr>
      </p:pic>
      <p:pic>
        <p:nvPicPr>
          <p:cNvPr id="5" name="Picture 4"/>
          <p:cNvPicPr>
            <a:picLocks noChangeAspect="1"/>
          </p:cNvPicPr>
          <p:nvPr/>
        </p:nvPicPr>
        <p:blipFill>
          <a:blip r:embed="rId3"/>
          <a:stretch>
            <a:fillRect/>
          </a:stretch>
        </p:blipFill>
        <p:spPr>
          <a:xfrm>
            <a:off x="3763617" y="4101069"/>
            <a:ext cx="8295861" cy="2524125"/>
          </a:xfrm>
          <a:prstGeom prst="rect">
            <a:avLst/>
          </a:prstGeom>
        </p:spPr>
      </p:pic>
      <p:sp>
        <p:nvSpPr>
          <p:cNvPr id="6" name="TextBox 5"/>
          <p:cNvSpPr txBox="1"/>
          <p:nvPr/>
        </p:nvSpPr>
        <p:spPr>
          <a:xfrm>
            <a:off x="364438" y="1034972"/>
            <a:ext cx="2937841" cy="4524315"/>
          </a:xfrm>
          <a:prstGeom prst="rect">
            <a:avLst/>
          </a:prstGeom>
          <a:noFill/>
        </p:spPr>
        <p:txBody>
          <a:bodyPr wrap="square" rtlCol="0">
            <a:spAutoFit/>
          </a:bodyPr>
          <a:lstStyle/>
          <a:p>
            <a:pPr marL="285750" indent="-285750">
              <a:buFont typeface="Arial" panose="020B0604020202020204" pitchFamily="34" charset="0"/>
              <a:buChar char="•"/>
            </a:pPr>
            <a:r>
              <a:rPr lang="en-US" dirty="0"/>
              <a:t>We measured time with our Electric bicycle inside and outside our campus. </a:t>
            </a:r>
          </a:p>
          <a:p>
            <a:pPr marL="285750" indent="-285750">
              <a:buFont typeface="Arial" panose="020B0604020202020204" pitchFamily="34" charset="0"/>
              <a:buChar char="•"/>
            </a:pPr>
            <a:r>
              <a:rPr lang="en-US" dirty="0"/>
              <a:t>To our surprise, any distance can be easily covered in less than 6 minutes without any drop of sweat dripping off of your body.</a:t>
            </a:r>
          </a:p>
          <a:p>
            <a:pPr marL="285750" indent="-285750">
              <a:buFont typeface="Arial" panose="020B0604020202020204" pitchFamily="34" charset="0"/>
              <a:buChar char="•"/>
            </a:pPr>
            <a:r>
              <a:rPr lang="en-US" dirty="0"/>
              <a:t>Time is extremely valuable for a student and our start-up would simply do justice to pain point we aim to address.</a:t>
            </a:r>
            <a:endParaRPr lang="hi-IN" dirty="0"/>
          </a:p>
        </p:txBody>
      </p:sp>
    </p:spTree>
    <p:extLst>
      <p:ext uri="{BB962C8B-B14F-4D97-AF65-F5344CB8AC3E}">
        <p14:creationId xmlns:p14="http://schemas.microsoft.com/office/powerpoint/2010/main" val="739112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01980" y="144137"/>
            <a:ext cx="10515600" cy="1325563"/>
          </a:xfrm>
        </p:spPr>
        <p:txBody>
          <a:bodyPr/>
          <a:lstStyle/>
          <a:p>
            <a:pPr algn="ctr"/>
            <a:r>
              <a:rPr lang="en-US" sz="3200" i="1" u="sng" dirty="0"/>
              <a:t>SWOT ANALYSIS</a:t>
            </a:r>
            <a:br>
              <a:rPr lang="en-US" dirty="0"/>
            </a:br>
            <a:endParaRPr lang="hi-IN" dirty="0"/>
          </a:p>
        </p:txBody>
      </p:sp>
      <p:sp>
        <p:nvSpPr>
          <p:cNvPr id="3" name="Content Placeholder 2"/>
          <p:cNvSpPr>
            <a:spLocks noGrp="1"/>
          </p:cNvSpPr>
          <p:nvPr>
            <p:ph idx="1"/>
          </p:nvPr>
        </p:nvSpPr>
        <p:spPr>
          <a:xfrm>
            <a:off x="365760" y="815926"/>
            <a:ext cx="10988040" cy="5361037"/>
          </a:xfrm>
        </p:spPr>
        <p:txBody>
          <a:bodyPr/>
          <a:lstStyle/>
          <a:p>
            <a:pPr marL="0" lvl="0" indent="0">
              <a:buNone/>
            </a:pPr>
            <a:r>
              <a:rPr lang="en-IN" dirty="0"/>
              <a:t>  </a:t>
            </a:r>
          </a:p>
        </p:txBody>
      </p:sp>
      <p:graphicFrame>
        <p:nvGraphicFramePr>
          <p:cNvPr id="4" name="Table 3"/>
          <p:cNvGraphicFramePr>
            <a:graphicFrameLocks noGrp="1"/>
          </p:cNvGraphicFramePr>
          <p:nvPr>
            <p:extLst>
              <p:ext uri="{D42A27DB-BD31-4B8C-83A1-F6EECF244321}">
                <p14:modId xmlns:p14="http://schemas.microsoft.com/office/powerpoint/2010/main" val="2827821387"/>
              </p:ext>
            </p:extLst>
          </p:nvPr>
        </p:nvGraphicFramePr>
        <p:xfrm>
          <a:off x="0" y="812460"/>
          <a:ext cx="12178748" cy="6036292"/>
        </p:xfrm>
        <a:graphic>
          <a:graphicData uri="http://schemas.openxmlformats.org/drawingml/2006/table">
            <a:tbl>
              <a:tblPr firstRow="1" bandRow="1">
                <a:tableStyleId>{5C22544A-7EE6-4342-B048-85BDC9FD1C3A}</a:tableStyleId>
              </a:tblPr>
              <a:tblGrid>
                <a:gridCol w="5796502">
                  <a:extLst>
                    <a:ext uri="{9D8B030D-6E8A-4147-A177-3AD203B41FA5}">
                      <a16:colId xmlns:a16="http://schemas.microsoft.com/office/drawing/2014/main" val="3066816589"/>
                    </a:ext>
                  </a:extLst>
                </a:gridCol>
                <a:gridCol w="6382246">
                  <a:extLst>
                    <a:ext uri="{9D8B030D-6E8A-4147-A177-3AD203B41FA5}">
                      <a16:colId xmlns:a16="http://schemas.microsoft.com/office/drawing/2014/main" val="2370898373"/>
                    </a:ext>
                  </a:extLst>
                </a:gridCol>
              </a:tblGrid>
              <a:tr h="3657458">
                <a:tc>
                  <a:txBody>
                    <a:bodyPr/>
                    <a:lstStyle/>
                    <a:p>
                      <a:endParaRPr lang="en-US" dirty="0"/>
                    </a:p>
                    <a:p>
                      <a:endParaRPr lang="en-US" dirty="0"/>
                    </a:p>
                    <a:p>
                      <a:pPr marL="342900" lvl="0" indent="-342900">
                        <a:buFont typeface="+mj-lt"/>
                        <a:buAutoNum type="arabicPeriod"/>
                      </a:pPr>
                      <a:r>
                        <a:rPr lang="en-US" sz="1400" b="1" i="0" u="sng" kern="1200" dirty="0">
                          <a:solidFill>
                            <a:schemeClr val="lt1"/>
                          </a:solidFill>
                          <a:effectLst/>
                          <a:latin typeface="+mn-lt"/>
                          <a:ea typeface="+mn-ea"/>
                          <a:cs typeface="+mn-cs"/>
                        </a:rPr>
                        <a:t>First dock less electric-bicycle sharing service in Himachal Pradesh.</a:t>
                      </a:r>
                    </a:p>
                    <a:p>
                      <a:pPr marL="342900" lvl="0" indent="-342900">
                        <a:buFont typeface="+mj-lt"/>
                        <a:buAutoNum type="arabicPeriod"/>
                      </a:pPr>
                      <a:r>
                        <a:rPr lang="en-US" sz="1400" b="1" kern="1200" dirty="0">
                          <a:solidFill>
                            <a:schemeClr val="lt1"/>
                          </a:solidFill>
                          <a:effectLst/>
                          <a:latin typeface="+mn-lt"/>
                          <a:ea typeface="+mn-ea"/>
                          <a:cs typeface="+mn-cs"/>
                        </a:rPr>
                        <a:t>Extremely cost effective dock less stands(E-stations) using GPS technology.</a:t>
                      </a:r>
                    </a:p>
                    <a:p>
                      <a:pPr marL="342900" lvl="0" indent="-342900">
                        <a:buFont typeface="+mj-lt"/>
                        <a:buAutoNum type="arabicPeriod"/>
                      </a:pPr>
                      <a:r>
                        <a:rPr lang="en-US" sz="1400" b="1" kern="1200" dirty="0">
                          <a:solidFill>
                            <a:schemeClr val="lt1"/>
                          </a:solidFill>
                          <a:effectLst/>
                          <a:latin typeface="+mn-lt"/>
                          <a:ea typeface="+mn-ea"/>
                          <a:cs typeface="+mn-cs"/>
                        </a:rPr>
                        <a:t>Very efficient self-designed anti-theft technology controlled using mobile application.</a:t>
                      </a:r>
                    </a:p>
                    <a:p>
                      <a:pPr marL="342900" lvl="0" indent="-342900">
                        <a:buFont typeface="+mj-lt"/>
                        <a:buAutoNum type="arabicPeriod"/>
                      </a:pPr>
                      <a:r>
                        <a:rPr lang="en-US" sz="1400" b="1" kern="1200" dirty="0">
                          <a:solidFill>
                            <a:schemeClr val="lt1"/>
                          </a:solidFill>
                          <a:effectLst/>
                          <a:latin typeface="+mn-lt"/>
                          <a:ea typeface="+mn-ea"/>
                          <a:cs typeface="+mn-cs"/>
                        </a:rPr>
                        <a:t>90% automated business model, trying to make it 100% automated.</a:t>
                      </a:r>
                    </a:p>
                    <a:p>
                      <a:pPr marL="342900" lvl="0" indent="-342900">
                        <a:buFont typeface="+mj-lt"/>
                        <a:buAutoNum type="arabicPeriod"/>
                      </a:pPr>
                      <a:r>
                        <a:rPr lang="en-US" sz="1400" b="1" kern="1200" dirty="0">
                          <a:solidFill>
                            <a:schemeClr val="lt1"/>
                          </a:solidFill>
                          <a:effectLst/>
                          <a:latin typeface="+mn-lt"/>
                          <a:ea typeface="+mn-ea"/>
                          <a:cs typeface="+mn-cs"/>
                        </a:rPr>
                        <a:t>Environment friendly.</a:t>
                      </a:r>
                    </a:p>
                    <a:p>
                      <a:pPr marL="342900" lvl="0" indent="-342900">
                        <a:buFont typeface="+mj-lt"/>
                        <a:buAutoNum type="arabicPeriod"/>
                      </a:pPr>
                      <a:r>
                        <a:rPr lang="en-US" sz="1400" b="1" kern="1200" dirty="0">
                          <a:solidFill>
                            <a:schemeClr val="lt1"/>
                          </a:solidFill>
                          <a:effectLst/>
                          <a:latin typeface="+mn-lt"/>
                          <a:ea typeface="+mn-ea"/>
                          <a:cs typeface="+mn-cs"/>
                        </a:rPr>
                        <a:t>Reduces motor vehicle congestion in crowded hilly regions thus reducing carbon emission &amp; fuel consumption</a:t>
                      </a:r>
                      <a:r>
                        <a:rPr lang="en-US" sz="1800" b="1" kern="1200" dirty="0">
                          <a:solidFill>
                            <a:schemeClr val="lt1"/>
                          </a:solidFill>
                          <a:effectLst/>
                          <a:latin typeface="+mn-lt"/>
                          <a:ea typeface="+mn-ea"/>
                          <a:cs typeface="+mn-cs"/>
                        </a:rPr>
                        <a:t>.</a:t>
                      </a:r>
                    </a:p>
                    <a:p>
                      <a:endParaRPr lang="en-US" dirty="0"/>
                    </a:p>
                  </a:txBody>
                  <a:tcPr/>
                </a:tc>
                <a:tc>
                  <a:txBody>
                    <a:bodyPr/>
                    <a:lstStyle/>
                    <a:p>
                      <a:endParaRPr lang="en-US" dirty="0"/>
                    </a:p>
                    <a:p>
                      <a:endParaRPr lang="en-US" dirty="0"/>
                    </a:p>
                    <a:p>
                      <a:pPr marL="342900" indent="-342900">
                        <a:buFont typeface="+mj-lt"/>
                        <a:buAutoNum type="arabicPeriod"/>
                      </a:pPr>
                      <a:r>
                        <a:rPr lang="en-US" sz="1400" b="1" kern="1200" dirty="0">
                          <a:solidFill>
                            <a:schemeClr val="lt1"/>
                          </a:solidFill>
                          <a:effectLst/>
                          <a:latin typeface="+mn-lt"/>
                          <a:ea typeface="+mn-ea"/>
                          <a:cs typeface="+mn-cs"/>
                        </a:rPr>
                        <a:t>Inexperienced</a:t>
                      </a:r>
                      <a:r>
                        <a:rPr lang="en-US" sz="1400" b="1" kern="1200" baseline="0" dirty="0">
                          <a:solidFill>
                            <a:schemeClr val="lt1"/>
                          </a:solidFill>
                          <a:effectLst/>
                          <a:latin typeface="+mn-lt"/>
                          <a:ea typeface="+mn-ea"/>
                          <a:cs typeface="+mn-cs"/>
                        </a:rPr>
                        <a:t> man power(available funds are not sufficient for hiring experienced staff).</a:t>
                      </a:r>
                    </a:p>
                    <a:p>
                      <a:pPr marL="342900" indent="-342900">
                        <a:buFont typeface="+mj-lt"/>
                        <a:buAutoNum type="arabicPeriod"/>
                      </a:pPr>
                      <a:r>
                        <a:rPr lang="en-US" sz="1400" b="1" kern="1200" baseline="0" dirty="0">
                          <a:solidFill>
                            <a:schemeClr val="lt1"/>
                          </a:solidFill>
                          <a:effectLst/>
                          <a:latin typeface="+mn-lt"/>
                          <a:ea typeface="+mn-ea"/>
                          <a:cs typeface="+mn-cs"/>
                        </a:rPr>
                        <a:t>Capital needed for scaling, as cycles need to be purchased for expanding  to other colleges &amp; tourist destinations.</a:t>
                      </a:r>
                      <a:endParaRPr lang="hi-IN" sz="1400" dirty="0"/>
                    </a:p>
                  </a:txBody>
                  <a:tcPr/>
                </a:tc>
                <a:extLst>
                  <a:ext uri="{0D108BD9-81ED-4DB2-BD59-A6C34878D82A}">
                    <a16:rowId xmlns:a16="http://schemas.microsoft.com/office/drawing/2014/main" val="1156843936"/>
                  </a:ext>
                </a:extLst>
              </a:tr>
              <a:tr h="2378834">
                <a:tc>
                  <a:txBody>
                    <a:bodyPr/>
                    <a:lstStyle/>
                    <a:p>
                      <a:pPr marL="342900" lvl="0" indent="-342900">
                        <a:buFont typeface="+mj-lt"/>
                        <a:buAutoNum type="arabicPeriod"/>
                      </a:pPr>
                      <a:r>
                        <a:rPr lang="en-US" sz="1400" kern="1200" dirty="0">
                          <a:solidFill>
                            <a:schemeClr val="dk1"/>
                          </a:solidFill>
                          <a:effectLst/>
                          <a:latin typeface="+mn-lt"/>
                          <a:ea typeface="+mn-ea"/>
                          <a:cs typeface="+mn-cs"/>
                        </a:rPr>
                        <a:t>Normal cycles not effective in hilly regions.</a:t>
                      </a:r>
                    </a:p>
                    <a:p>
                      <a:pPr marL="342900" lvl="0" indent="-342900">
                        <a:buFont typeface="+mj-lt"/>
                        <a:buAutoNum type="arabicPeriod"/>
                      </a:pPr>
                      <a:r>
                        <a:rPr lang="en-US" sz="1400" kern="1200" dirty="0">
                          <a:solidFill>
                            <a:schemeClr val="dk1"/>
                          </a:solidFill>
                          <a:effectLst/>
                          <a:latin typeface="+mn-lt"/>
                          <a:ea typeface="+mn-ea"/>
                          <a:cs typeface="+mn-cs"/>
                        </a:rPr>
                        <a:t>Severe shortage of daily commuting vehicles in colleges and other tourist spots in Himachal Pradesh. </a:t>
                      </a:r>
                    </a:p>
                    <a:p>
                      <a:pPr marL="342900" lvl="0" indent="-342900">
                        <a:buFont typeface="+mj-lt"/>
                        <a:buAutoNum type="arabicPeriod"/>
                      </a:pPr>
                      <a:r>
                        <a:rPr lang="en-US" sz="1400" b="1" kern="1200" dirty="0">
                          <a:solidFill>
                            <a:schemeClr val="dk1"/>
                          </a:solidFill>
                          <a:effectLst/>
                          <a:latin typeface="+mn-lt"/>
                          <a:ea typeface="+mn-ea"/>
                          <a:cs typeface="+mn-cs"/>
                        </a:rPr>
                        <a:t>161.45 Lakh tourists visited Himachal in 2012-2013 &amp; 196.02 Lakh tourists in 2017-18, possibly it will grow more in the coming years.</a:t>
                      </a:r>
                      <a:endParaRPr lang="en-US" sz="1400" b="0" kern="1200" dirty="0">
                        <a:solidFill>
                          <a:schemeClr val="dk1"/>
                        </a:solidFill>
                        <a:effectLst/>
                        <a:latin typeface="+mn-lt"/>
                        <a:ea typeface="+mn-ea"/>
                        <a:cs typeface="+mn-cs"/>
                      </a:endParaRPr>
                    </a:p>
                    <a:p>
                      <a:pPr marL="342900" lvl="0" indent="-342900">
                        <a:buFont typeface="+mj-lt"/>
                        <a:buAutoNum type="arabicPeriod"/>
                      </a:pPr>
                      <a:r>
                        <a:rPr lang="en-US" sz="1400" b="1" kern="1200" dirty="0">
                          <a:solidFill>
                            <a:schemeClr val="dk1"/>
                          </a:solidFill>
                          <a:effectLst/>
                          <a:latin typeface="+mn-lt"/>
                          <a:ea typeface="+mn-ea"/>
                          <a:cs typeface="+mn-cs"/>
                        </a:rPr>
                        <a:t>Colleges</a:t>
                      </a:r>
                      <a:r>
                        <a:rPr lang="en-US" sz="1400" b="1" kern="1200" baseline="0" dirty="0">
                          <a:solidFill>
                            <a:schemeClr val="dk1"/>
                          </a:solidFill>
                          <a:effectLst/>
                          <a:latin typeface="+mn-lt"/>
                          <a:ea typeface="+mn-ea"/>
                          <a:cs typeface="+mn-cs"/>
                        </a:rPr>
                        <a:t> and Universities- 293</a:t>
                      </a:r>
                    </a:p>
                    <a:p>
                      <a:pPr marL="0" lvl="0" indent="0">
                        <a:buFont typeface="+mj-lt"/>
                        <a:buNone/>
                      </a:pPr>
                      <a:r>
                        <a:rPr lang="en-US" sz="1400" b="1" kern="1200" baseline="0" dirty="0">
                          <a:solidFill>
                            <a:schemeClr val="dk1"/>
                          </a:solidFill>
                          <a:effectLst/>
                          <a:latin typeface="+mn-lt"/>
                          <a:ea typeface="+mn-ea"/>
                          <a:cs typeface="+mn-cs"/>
                        </a:rPr>
                        <a:t>       </a:t>
                      </a:r>
                      <a:r>
                        <a:rPr lang="en-US" sz="1400" b="0" kern="1200" baseline="0" dirty="0">
                          <a:solidFill>
                            <a:schemeClr val="dk1"/>
                          </a:solidFill>
                          <a:effectLst/>
                          <a:latin typeface="+mn-lt"/>
                          <a:ea typeface="+mn-ea"/>
                          <a:cs typeface="+mn-cs"/>
                        </a:rPr>
                        <a:t>Middle</a:t>
                      </a:r>
                      <a:r>
                        <a:rPr lang="en-US" sz="1400" b="0" kern="1200" dirty="0">
                          <a:solidFill>
                            <a:schemeClr val="dk1"/>
                          </a:solidFill>
                          <a:effectLst/>
                          <a:latin typeface="+mn-lt"/>
                          <a:ea typeface="+mn-ea"/>
                          <a:cs typeface="+mn-cs"/>
                        </a:rPr>
                        <a:t> school</a:t>
                      </a:r>
                      <a:r>
                        <a:rPr lang="en-US" sz="1400" b="1" kern="1200" dirty="0">
                          <a:solidFill>
                            <a:schemeClr val="dk1"/>
                          </a:solidFill>
                          <a:effectLst/>
                          <a:latin typeface="+mn-lt"/>
                          <a:ea typeface="+mn-ea"/>
                          <a:cs typeface="+mn-cs"/>
                        </a:rPr>
                        <a:t> – 1056</a:t>
                      </a:r>
                    </a:p>
                    <a:p>
                      <a:pPr marL="0" indent="0">
                        <a:buFont typeface="+mj-lt"/>
                        <a:buNone/>
                      </a:pPr>
                      <a:r>
                        <a:rPr lang="en-US" sz="1400" kern="1200" dirty="0">
                          <a:solidFill>
                            <a:schemeClr val="dk1"/>
                          </a:solidFill>
                          <a:effectLst/>
                          <a:latin typeface="+mn-lt"/>
                          <a:ea typeface="+mn-ea"/>
                          <a:cs typeface="+mn-cs"/>
                        </a:rPr>
                        <a:t>       Secondary &amp; higher secondary schools – </a:t>
                      </a:r>
                      <a:r>
                        <a:rPr lang="en-US" sz="1400" b="1" kern="1200" dirty="0">
                          <a:solidFill>
                            <a:schemeClr val="dk1"/>
                          </a:solidFill>
                          <a:effectLst/>
                          <a:latin typeface="+mn-lt"/>
                          <a:ea typeface="+mn-ea"/>
                          <a:cs typeface="+mn-cs"/>
                        </a:rPr>
                        <a:t>1339</a:t>
                      </a:r>
                    </a:p>
                    <a:p>
                      <a:pPr marL="0" indent="0">
                        <a:buFont typeface="+mj-lt"/>
                        <a:buNone/>
                      </a:pPr>
                      <a:r>
                        <a:rPr lang="en-US" sz="1400" kern="1200" dirty="0">
                          <a:solidFill>
                            <a:schemeClr val="dk1"/>
                          </a:solidFill>
                          <a:effectLst/>
                          <a:latin typeface="+mn-lt"/>
                          <a:ea typeface="+mn-ea"/>
                          <a:cs typeface="+mn-cs"/>
                        </a:rPr>
                        <a:t>         </a:t>
                      </a:r>
                      <a:endParaRPr lang="hi-IN" sz="1400" dirty="0"/>
                    </a:p>
                  </a:txBody>
                  <a:tcPr/>
                </a:tc>
                <a:tc>
                  <a:txBody>
                    <a:bodyPr/>
                    <a:lstStyle/>
                    <a:p>
                      <a:pPr marL="342900" lvl="0" indent="-342900">
                        <a:buFont typeface="+mj-lt"/>
                        <a:buAutoNum type="arabicPeriod"/>
                      </a:pPr>
                      <a:r>
                        <a:rPr lang="en-US" sz="1400" kern="1200" dirty="0">
                          <a:solidFill>
                            <a:schemeClr val="dk1"/>
                          </a:solidFill>
                          <a:effectLst/>
                          <a:latin typeface="+mn-lt"/>
                          <a:ea typeface="+mn-ea"/>
                          <a:cs typeface="+mn-cs"/>
                        </a:rPr>
                        <a:t>“LETS PLAYY” is the only competitor we have in Himachal Pradesh, which follows entirely different business model than ours.</a:t>
                      </a:r>
                    </a:p>
                    <a:p>
                      <a:pPr marL="342900" lvl="0" indent="-342900">
                        <a:buFont typeface="+mj-lt"/>
                        <a:buAutoNum type="arabicPeriod"/>
                      </a:pPr>
                      <a:endParaRPr lang="en-US" sz="1400" kern="1200" dirty="0">
                        <a:solidFill>
                          <a:schemeClr val="dk1"/>
                        </a:solidFill>
                        <a:effectLst/>
                        <a:latin typeface="+mn-lt"/>
                        <a:ea typeface="+mn-ea"/>
                        <a:cs typeface="+mn-cs"/>
                      </a:endParaRPr>
                    </a:p>
                    <a:p>
                      <a:pPr marL="342900" lvl="0" indent="-342900">
                        <a:buFont typeface="+mj-lt"/>
                        <a:buAutoNum type="arabicPeriod"/>
                      </a:pPr>
                      <a:r>
                        <a:rPr lang="en-US" sz="1400" kern="1200" dirty="0">
                          <a:solidFill>
                            <a:schemeClr val="dk1"/>
                          </a:solidFill>
                          <a:effectLst/>
                          <a:latin typeface="+mn-lt"/>
                          <a:ea typeface="+mn-ea"/>
                          <a:cs typeface="+mn-cs"/>
                        </a:rPr>
                        <a:t>They are not automated &amp; their process for renting</a:t>
                      </a:r>
                      <a:r>
                        <a:rPr lang="en-US" sz="1400" kern="1200" baseline="0" dirty="0">
                          <a:solidFill>
                            <a:schemeClr val="dk1"/>
                          </a:solidFill>
                          <a:effectLst/>
                          <a:latin typeface="+mn-lt"/>
                          <a:ea typeface="+mn-ea"/>
                          <a:cs typeface="+mn-cs"/>
                        </a:rPr>
                        <a:t> of</a:t>
                      </a:r>
                      <a:r>
                        <a:rPr lang="en-US" sz="1400" kern="1200" dirty="0">
                          <a:solidFill>
                            <a:schemeClr val="dk1"/>
                          </a:solidFill>
                          <a:effectLst/>
                          <a:latin typeface="+mn-lt"/>
                          <a:ea typeface="+mn-ea"/>
                          <a:cs typeface="+mn-cs"/>
                        </a:rPr>
                        <a:t> electric-cycle is       completely manual.</a:t>
                      </a:r>
                    </a:p>
                    <a:p>
                      <a:pPr marL="342900" lvl="0" indent="-342900">
                        <a:buFont typeface="+mj-lt"/>
                        <a:buAutoNum type="arabicPeriod"/>
                      </a:pPr>
                      <a:endParaRPr lang="en-US" sz="1400" kern="1200" dirty="0">
                        <a:solidFill>
                          <a:schemeClr val="dk1"/>
                        </a:solidFill>
                        <a:effectLst/>
                        <a:latin typeface="+mn-lt"/>
                        <a:ea typeface="+mn-ea"/>
                        <a:cs typeface="+mn-cs"/>
                      </a:endParaRPr>
                    </a:p>
                    <a:p>
                      <a:pPr marL="342900" indent="-342900">
                        <a:buFont typeface="+mj-lt"/>
                        <a:buAutoNum type="arabicPeriod"/>
                      </a:pPr>
                      <a:r>
                        <a:rPr lang="en-US" sz="1400" kern="1200" dirty="0">
                          <a:solidFill>
                            <a:schemeClr val="dk1"/>
                          </a:solidFill>
                          <a:effectLst/>
                          <a:latin typeface="+mn-lt"/>
                          <a:ea typeface="+mn-ea"/>
                          <a:cs typeface="+mn-cs"/>
                        </a:rPr>
                        <a:t> Their service is only available in </a:t>
                      </a:r>
                      <a:r>
                        <a:rPr lang="en-US" sz="1400" b="1" kern="1200" dirty="0">
                          <a:solidFill>
                            <a:schemeClr val="dk1"/>
                          </a:solidFill>
                          <a:effectLst/>
                          <a:latin typeface="+mn-lt"/>
                          <a:ea typeface="+mn-ea"/>
                          <a:cs typeface="+mn-cs"/>
                        </a:rPr>
                        <a:t>Manali &amp; Bir</a:t>
                      </a:r>
                      <a:r>
                        <a:rPr lang="en-US" sz="1400" kern="1200" dirty="0">
                          <a:solidFill>
                            <a:schemeClr val="dk1"/>
                          </a:solidFill>
                          <a:effectLst/>
                          <a:latin typeface="+mn-lt"/>
                          <a:ea typeface="+mn-ea"/>
                          <a:cs typeface="+mn-cs"/>
                        </a:rPr>
                        <a:t> (Himachal Pradesh).</a:t>
                      </a:r>
                      <a:endParaRPr lang="hi-IN" sz="1400" dirty="0"/>
                    </a:p>
                  </a:txBody>
                  <a:tcPr/>
                </a:tc>
                <a:extLst>
                  <a:ext uri="{0D108BD9-81ED-4DB2-BD59-A6C34878D82A}">
                    <a16:rowId xmlns:a16="http://schemas.microsoft.com/office/drawing/2014/main" val="3653804138"/>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233550110"/>
              </p:ext>
            </p:extLst>
          </p:nvPr>
        </p:nvGraphicFramePr>
        <p:xfrm>
          <a:off x="19215" y="4053146"/>
          <a:ext cx="12172785" cy="370840"/>
        </p:xfrm>
        <a:graphic>
          <a:graphicData uri="http://schemas.openxmlformats.org/drawingml/2006/table">
            <a:tbl>
              <a:tblPr firstRow="1" bandRow="1">
                <a:tableStyleId>{5C22544A-7EE6-4342-B048-85BDC9FD1C3A}</a:tableStyleId>
              </a:tblPr>
              <a:tblGrid>
                <a:gridCol w="12172785">
                  <a:extLst>
                    <a:ext uri="{9D8B030D-6E8A-4147-A177-3AD203B41FA5}">
                      <a16:colId xmlns:a16="http://schemas.microsoft.com/office/drawing/2014/main" val="3045538947"/>
                    </a:ext>
                  </a:extLst>
                </a:gridCol>
              </a:tblGrid>
              <a:tr h="370840">
                <a:tc>
                  <a:txBody>
                    <a:bodyPr/>
                    <a:lstStyle/>
                    <a:p>
                      <a:r>
                        <a:rPr lang="en-US" dirty="0"/>
                        <a:t>                                         OPPORTUNITY</a:t>
                      </a:r>
                      <a:r>
                        <a:rPr lang="en-US" baseline="0" dirty="0"/>
                        <a:t>                                                                                        THREAT</a:t>
                      </a:r>
                      <a:endParaRPr lang="hi-IN" dirty="0"/>
                    </a:p>
                  </a:txBody>
                  <a:tcPr/>
                </a:tc>
                <a:extLst>
                  <a:ext uri="{0D108BD9-81ED-4DB2-BD59-A6C34878D82A}">
                    <a16:rowId xmlns:a16="http://schemas.microsoft.com/office/drawing/2014/main" val="1485001758"/>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89564118"/>
              </p:ext>
            </p:extLst>
          </p:nvPr>
        </p:nvGraphicFramePr>
        <p:xfrm>
          <a:off x="38431" y="812460"/>
          <a:ext cx="12140317" cy="365760"/>
        </p:xfrm>
        <a:graphic>
          <a:graphicData uri="http://schemas.openxmlformats.org/drawingml/2006/table">
            <a:tbl>
              <a:tblPr firstRow="1" bandRow="1">
                <a:tableStyleId>{5C22544A-7EE6-4342-B048-85BDC9FD1C3A}</a:tableStyleId>
              </a:tblPr>
              <a:tblGrid>
                <a:gridCol w="12140317">
                  <a:extLst>
                    <a:ext uri="{9D8B030D-6E8A-4147-A177-3AD203B41FA5}">
                      <a16:colId xmlns:a16="http://schemas.microsoft.com/office/drawing/2014/main" val="1016795210"/>
                    </a:ext>
                  </a:extLst>
                </a:gridCol>
              </a:tblGrid>
              <a:tr h="269528">
                <a:tc>
                  <a:txBody>
                    <a:bodyPr/>
                    <a:lstStyle/>
                    <a:p>
                      <a:pPr algn="l"/>
                      <a:r>
                        <a:rPr lang="en-US" dirty="0"/>
                        <a:t>                                        STRENGTH                                                                                              WEAKNESS</a:t>
                      </a:r>
                      <a:endParaRPr lang="hi-IN" dirty="0"/>
                    </a:p>
                  </a:txBody>
                  <a:tcPr/>
                </a:tc>
                <a:extLst>
                  <a:ext uri="{0D108BD9-81ED-4DB2-BD59-A6C34878D82A}">
                    <a16:rowId xmlns:a16="http://schemas.microsoft.com/office/drawing/2014/main" val="379174101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u="sng" dirty="0"/>
              <a:t>Financials – current and projections</a:t>
            </a:r>
            <a:endParaRPr lang="en-IN" u="sng" dirty="0"/>
          </a:p>
        </p:txBody>
      </p:sp>
      <p:sp>
        <p:nvSpPr>
          <p:cNvPr id="3" name="Content Placeholder 2"/>
          <p:cNvSpPr>
            <a:spLocks noGrp="1"/>
          </p:cNvSpPr>
          <p:nvPr>
            <p:ph idx="1"/>
          </p:nvPr>
        </p:nvSpPr>
        <p:spPr>
          <a:xfrm>
            <a:off x="838200" y="1444487"/>
            <a:ext cx="10515600" cy="4732476"/>
          </a:xfrm>
        </p:spPr>
        <p:txBody>
          <a:bodyPr/>
          <a:lstStyle/>
          <a:p>
            <a:pPr marL="0" lvl="0" indent="0">
              <a:buNone/>
            </a:pPr>
            <a:endParaRPr lang="en-IN" b="1" u="sng" dirty="0">
              <a:solidFill>
                <a:schemeClr val="tx1"/>
              </a:solidFill>
            </a:endParaRPr>
          </a:p>
          <a:p>
            <a:pPr lvl="0"/>
            <a:r>
              <a:rPr lang="en-IN" dirty="0">
                <a:solidFill>
                  <a:schemeClr val="tx1"/>
                </a:solidFill>
              </a:rPr>
              <a:t>Total cost of the project and fund request- </a:t>
            </a:r>
            <a:r>
              <a:rPr lang="en-IN" b="1" u="sng" dirty="0">
                <a:solidFill>
                  <a:schemeClr val="tx1"/>
                </a:solidFill>
              </a:rPr>
              <a:t>Rs15lakhs</a:t>
            </a:r>
          </a:p>
          <a:p>
            <a:pPr lvl="0"/>
            <a:endParaRPr lang="en-IN" dirty="0">
              <a:solidFill>
                <a:schemeClr val="tx1"/>
              </a:solidFill>
            </a:endParaRPr>
          </a:p>
          <a:p>
            <a:pPr marL="0" lvl="0" indent="0">
              <a:buNone/>
            </a:pPr>
            <a:r>
              <a:rPr lang="en-IN" sz="2400" b="1" dirty="0">
                <a:solidFill>
                  <a:schemeClr val="tx1"/>
                </a:solidFill>
              </a:rPr>
              <a:t>Remaining Financial projection details covered in subsequent Slides.</a:t>
            </a:r>
            <a:endParaRPr lang="en-IN"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extLst>
              <p:ext uri="{D42A27DB-BD31-4B8C-83A1-F6EECF244321}">
                <p14:modId xmlns:p14="http://schemas.microsoft.com/office/powerpoint/2010/main" val="1259407907"/>
              </p:ext>
            </p:extLst>
          </p:nvPr>
        </p:nvGraphicFramePr>
        <p:xfrm>
          <a:off x="317030" y="1195538"/>
          <a:ext cx="5583555" cy="509016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0000"/>
                    </a:ext>
                  </a:extLst>
                </a:gridCol>
                <a:gridCol w="3342640">
                  <a:extLst>
                    <a:ext uri="{9D8B030D-6E8A-4147-A177-3AD203B41FA5}">
                      <a16:colId xmlns:a16="http://schemas.microsoft.com/office/drawing/2014/main" val="20001"/>
                    </a:ext>
                  </a:extLst>
                </a:gridCol>
                <a:gridCol w="1631315">
                  <a:extLst>
                    <a:ext uri="{9D8B030D-6E8A-4147-A177-3AD203B41FA5}">
                      <a16:colId xmlns:a16="http://schemas.microsoft.com/office/drawing/2014/main" val="20002"/>
                    </a:ext>
                  </a:extLst>
                </a:gridCol>
              </a:tblGrid>
              <a:tr h="640080">
                <a:tc>
                  <a:txBody>
                    <a:bodyPr/>
                    <a:lstStyle/>
                    <a:p>
                      <a:pPr>
                        <a:buNone/>
                      </a:pPr>
                      <a:r>
                        <a:rPr lang="en-IN" altLang="en-US"/>
                        <a:t>S.No.</a:t>
                      </a:r>
                    </a:p>
                  </a:txBody>
                  <a:tcPr/>
                </a:tc>
                <a:tc>
                  <a:txBody>
                    <a:bodyPr/>
                    <a:lstStyle/>
                    <a:p>
                      <a:pPr>
                        <a:buNone/>
                      </a:pPr>
                      <a:r>
                        <a:rPr lang="en-IN" altLang="en-US" dirty="0"/>
                        <a:t>Assets</a:t>
                      </a:r>
                    </a:p>
                  </a:txBody>
                  <a:tcPr/>
                </a:tc>
                <a:tc>
                  <a:txBody>
                    <a:bodyPr/>
                    <a:lstStyle/>
                    <a:p>
                      <a:pPr>
                        <a:buNone/>
                      </a:pPr>
                      <a:r>
                        <a:rPr lang="en-IN" altLang="en-US"/>
                        <a:t>Amt.</a:t>
                      </a:r>
                    </a:p>
                  </a:txBody>
                  <a:tcPr/>
                </a:tc>
                <a:extLst>
                  <a:ext uri="{0D108BD9-81ED-4DB2-BD59-A6C34878D82A}">
                    <a16:rowId xmlns:a16="http://schemas.microsoft.com/office/drawing/2014/main" val="10000"/>
                  </a:ext>
                </a:extLst>
              </a:tr>
              <a:tr h="381000">
                <a:tc>
                  <a:txBody>
                    <a:bodyPr/>
                    <a:lstStyle/>
                    <a:p>
                      <a:pPr>
                        <a:buNone/>
                      </a:pPr>
                      <a:r>
                        <a:rPr lang="en-IN" altLang="en-US"/>
                        <a:t>1.</a:t>
                      </a:r>
                    </a:p>
                  </a:txBody>
                  <a:tcPr/>
                </a:tc>
                <a:tc>
                  <a:txBody>
                    <a:bodyPr/>
                    <a:lstStyle/>
                    <a:p>
                      <a:pPr>
                        <a:buNone/>
                      </a:pPr>
                      <a:r>
                        <a:rPr lang="en-IN" altLang="en-US" dirty="0"/>
                        <a:t>Conversion Kits </a:t>
                      </a:r>
                    </a:p>
                  </a:txBody>
                  <a:tcPr/>
                </a:tc>
                <a:tc>
                  <a:txBody>
                    <a:bodyPr/>
                    <a:lstStyle/>
                    <a:p>
                      <a:pPr>
                        <a:buNone/>
                      </a:pPr>
                      <a:r>
                        <a:rPr lang="en-IN" altLang="en-US" sz="1800"/>
                        <a:t>Rs2,60,000</a:t>
                      </a:r>
                    </a:p>
                  </a:txBody>
                  <a:tcPr/>
                </a:tc>
                <a:extLst>
                  <a:ext uri="{0D108BD9-81ED-4DB2-BD59-A6C34878D82A}">
                    <a16:rowId xmlns:a16="http://schemas.microsoft.com/office/drawing/2014/main" val="10001"/>
                  </a:ext>
                </a:extLst>
              </a:tr>
              <a:tr h="381000">
                <a:tc>
                  <a:txBody>
                    <a:bodyPr/>
                    <a:lstStyle/>
                    <a:p>
                      <a:pPr>
                        <a:buNone/>
                      </a:pPr>
                      <a:r>
                        <a:rPr lang="en-IN" altLang="en-US"/>
                        <a:t>2.</a:t>
                      </a:r>
                    </a:p>
                  </a:txBody>
                  <a:tcPr/>
                </a:tc>
                <a:tc>
                  <a:txBody>
                    <a:bodyPr/>
                    <a:lstStyle/>
                    <a:p>
                      <a:pPr>
                        <a:buNone/>
                      </a:pPr>
                      <a:r>
                        <a:rPr lang="en-IN" altLang="en-US" dirty="0"/>
                        <a:t>Battery Manufacturing</a:t>
                      </a:r>
                    </a:p>
                  </a:txBody>
                  <a:tcPr/>
                </a:tc>
                <a:tc>
                  <a:txBody>
                    <a:bodyPr/>
                    <a:lstStyle/>
                    <a:p>
                      <a:pPr>
                        <a:buNone/>
                      </a:pPr>
                      <a:r>
                        <a:rPr lang="en-IN" altLang="en-US" sz="1800"/>
                        <a:t>Rs2,50,000</a:t>
                      </a:r>
                    </a:p>
                  </a:txBody>
                  <a:tcPr/>
                </a:tc>
                <a:extLst>
                  <a:ext uri="{0D108BD9-81ED-4DB2-BD59-A6C34878D82A}">
                    <a16:rowId xmlns:a16="http://schemas.microsoft.com/office/drawing/2014/main" val="10002"/>
                  </a:ext>
                </a:extLst>
              </a:tr>
              <a:tr h="381000">
                <a:tc>
                  <a:txBody>
                    <a:bodyPr/>
                    <a:lstStyle/>
                    <a:p>
                      <a:pPr>
                        <a:buNone/>
                      </a:pPr>
                      <a:r>
                        <a:rPr lang="en-IN" altLang="en-US"/>
                        <a:t>3.</a:t>
                      </a:r>
                    </a:p>
                  </a:txBody>
                  <a:tcPr/>
                </a:tc>
                <a:tc>
                  <a:txBody>
                    <a:bodyPr/>
                    <a:lstStyle/>
                    <a:p>
                      <a:pPr>
                        <a:buNone/>
                      </a:pPr>
                      <a:r>
                        <a:rPr lang="en-IN" altLang="en-US"/>
                        <a:t>Cycle Frame Dye Purchase</a:t>
                      </a:r>
                    </a:p>
                  </a:txBody>
                  <a:tcPr/>
                </a:tc>
                <a:tc>
                  <a:txBody>
                    <a:bodyPr/>
                    <a:lstStyle/>
                    <a:p>
                      <a:pPr>
                        <a:buNone/>
                      </a:pPr>
                      <a:r>
                        <a:rPr lang="en-IN" altLang="en-US" sz="1800"/>
                        <a:t>Rs75,000</a:t>
                      </a:r>
                    </a:p>
                  </a:txBody>
                  <a:tcPr/>
                </a:tc>
                <a:extLst>
                  <a:ext uri="{0D108BD9-81ED-4DB2-BD59-A6C34878D82A}">
                    <a16:rowId xmlns:a16="http://schemas.microsoft.com/office/drawing/2014/main" val="10003"/>
                  </a:ext>
                </a:extLst>
              </a:tr>
              <a:tr h="381000">
                <a:tc>
                  <a:txBody>
                    <a:bodyPr/>
                    <a:lstStyle/>
                    <a:p>
                      <a:pPr>
                        <a:buNone/>
                      </a:pPr>
                      <a:r>
                        <a:rPr lang="en-IN" altLang="en-US"/>
                        <a:t>4.</a:t>
                      </a:r>
                    </a:p>
                  </a:txBody>
                  <a:tcPr/>
                </a:tc>
                <a:tc>
                  <a:txBody>
                    <a:bodyPr/>
                    <a:lstStyle/>
                    <a:p>
                      <a:pPr>
                        <a:buNone/>
                      </a:pPr>
                      <a:r>
                        <a:rPr lang="en-IN" altLang="en-US"/>
                        <a:t>Frame+Painting+Stickers</a:t>
                      </a:r>
                    </a:p>
                  </a:txBody>
                  <a:tcPr/>
                </a:tc>
                <a:tc>
                  <a:txBody>
                    <a:bodyPr/>
                    <a:lstStyle/>
                    <a:p>
                      <a:pPr>
                        <a:buNone/>
                      </a:pPr>
                      <a:r>
                        <a:rPr lang="en-IN" altLang="en-US" sz="1800"/>
                        <a:t>Rs3,00,000</a:t>
                      </a:r>
                    </a:p>
                  </a:txBody>
                  <a:tcPr/>
                </a:tc>
                <a:extLst>
                  <a:ext uri="{0D108BD9-81ED-4DB2-BD59-A6C34878D82A}">
                    <a16:rowId xmlns:a16="http://schemas.microsoft.com/office/drawing/2014/main" val="10004"/>
                  </a:ext>
                </a:extLst>
              </a:tr>
              <a:tr h="381000">
                <a:tc>
                  <a:txBody>
                    <a:bodyPr/>
                    <a:lstStyle/>
                    <a:p>
                      <a:pPr>
                        <a:buNone/>
                      </a:pPr>
                      <a:r>
                        <a:rPr lang="en-IN" altLang="en-US"/>
                        <a:t>5.</a:t>
                      </a:r>
                    </a:p>
                  </a:txBody>
                  <a:tcPr/>
                </a:tc>
                <a:tc>
                  <a:txBody>
                    <a:bodyPr/>
                    <a:lstStyle/>
                    <a:p>
                      <a:pPr>
                        <a:buNone/>
                      </a:pPr>
                      <a:r>
                        <a:rPr lang="en-IN" altLang="en-US"/>
                        <a:t>PCB Designing and Manufacturing</a:t>
                      </a:r>
                    </a:p>
                  </a:txBody>
                  <a:tcPr/>
                </a:tc>
                <a:tc>
                  <a:txBody>
                    <a:bodyPr/>
                    <a:lstStyle/>
                    <a:p>
                      <a:pPr>
                        <a:buNone/>
                      </a:pPr>
                      <a:r>
                        <a:rPr lang="en-IN" altLang="en-US" sz="1800"/>
                        <a:t>Rs30,000</a:t>
                      </a:r>
                    </a:p>
                  </a:txBody>
                  <a:tcPr/>
                </a:tc>
                <a:extLst>
                  <a:ext uri="{0D108BD9-81ED-4DB2-BD59-A6C34878D82A}">
                    <a16:rowId xmlns:a16="http://schemas.microsoft.com/office/drawing/2014/main" val="10005"/>
                  </a:ext>
                </a:extLst>
              </a:tr>
              <a:tr h="381000">
                <a:tc>
                  <a:txBody>
                    <a:bodyPr/>
                    <a:lstStyle/>
                    <a:p>
                      <a:pPr>
                        <a:buNone/>
                      </a:pPr>
                      <a:r>
                        <a:rPr lang="en-IN" altLang="en-US"/>
                        <a:t>6.</a:t>
                      </a:r>
                    </a:p>
                  </a:txBody>
                  <a:tcPr/>
                </a:tc>
                <a:tc>
                  <a:txBody>
                    <a:bodyPr/>
                    <a:lstStyle/>
                    <a:p>
                      <a:pPr>
                        <a:buNone/>
                      </a:pPr>
                      <a:r>
                        <a:rPr lang="en-IN" altLang="en-US" dirty="0"/>
                        <a:t>Steel Sheets(8ft x 4ft)</a:t>
                      </a:r>
                    </a:p>
                  </a:txBody>
                  <a:tcPr/>
                </a:tc>
                <a:tc>
                  <a:txBody>
                    <a:bodyPr/>
                    <a:lstStyle/>
                    <a:p>
                      <a:pPr>
                        <a:buNone/>
                      </a:pPr>
                      <a:r>
                        <a:rPr lang="en-IN" altLang="en-US" sz="1800"/>
                        <a:t>Rs7,000</a:t>
                      </a:r>
                    </a:p>
                  </a:txBody>
                  <a:tcPr/>
                </a:tc>
                <a:extLst>
                  <a:ext uri="{0D108BD9-81ED-4DB2-BD59-A6C34878D82A}">
                    <a16:rowId xmlns:a16="http://schemas.microsoft.com/office/drawing/2014/main" val="10006"/>
                  </a:ext>
                </a:extLst>
              </a:tr>
              <a:tr h="381000">
                <a:tc>
                  <a:txBody>
                    <a:bodyPr/>
                    <a:lstStyle/>
                    <a:p>
                      <a:pPr>
                        <a:buNone/>
                      </a:pPr>
                      <a:r>
                        <a:rPr lang="en-IN" altLang="en-US"/>
                        <a:t>7.</a:t>
                      </a:r>
                    </a:p>
                  </a:txBody>
                  <a:tcPr/>
                </a:tc>
                <a:tc>
                  <a:txBody>
                    <a:bodyPr/>
                    <a:lstStyle/>
                    <a:p>
                      <a:pPr>
                        <a:buNone/>
                      </a:pPr>
                      <a:r>
                        <a:rPr lang="en-IN" altLang="en-US" sz="1800" dirty="0">
                          <a:sym typeface="+mn-ea"/>
                        </a:rPr>
                        <a:t>Welders' one time expense</a:t>
                      </a:r>
                      <a:endParaRPr lang="en-US" dirty="0"/>
                    </a:p>
                  </a:txBody>
                  <a:tcPr/>
                </a:tc>
                <a:tc>
                  <a:txBody>
                    <a:bodyPr/>
                    <a:lstStyle/>
                    <a:p>
                      <a:pPr>
                        <a:buNone/>
                      </a:pPr>
                      <a:r>
                        <a:rPr lang="en-IN" altLang="en-US" sz="1800" dirty="0"/>
                        <a:t>Rs10,000</a:t>
                      </a:r>
                    </a:p>
                  </a:txBody>
                  <a:tcPr/>
                </a:tc>
                <a:extLst>
                  <a:ext uri="{0D108BD9-81ED-4DB2-BD59-A6C34878D82A}">
                    <a16:rowId xmlns:a16="http://schemas.microsoft.com/office/drawing/2014/main" val="10007"/>
                  </a:ext>
                </a:extLst>
              </a:tr>
              <a:tr h="381000">
                <a:tc>
                  <a:txBody>
                    <a:bodyPr/>
                    <a:lstStyle/>
                    <a:p>
                      <a:pPr>
                        <a:buNone/>
                      </a:pPr>
                      <a:r>
                        <a:rPr lang="en-IN" altLang="en-US"/>
                        <a:t>8.</a:t>
                      </a:r>
                    </a:p>
                  </a:txBody>
                  <a:tcPr/>
                </a:tc>
                <a:tc>
                  <a:txBody>
                    <a:bodyPr/>
                    <a:lstStyle/>
                    <a:p>
                      <a:pPr>
                        <a:buNone/>
                      </a:pPr>
                      <a:r>
                        <a:rPr lang="en-IN" altLang="en-US" dirty="0"/>
                        <a:t>Anti-Theft equipments</a:t>
                      </a:r>
                    </a:p>
                  </a:txBody>
                  <a:tcPr/>
                </a:tc>
                <a:tc>
                  <a:txBody>
                    <a:bodyPr/>
                    <a:lstStyle/>
                    <a:p>
                      <a:pPr>
                        <a:buNone/>
                      </a:pPr>
                      <a:r>
                        <a:rPr lang="en-US" sz="1800" dirty="0"/>
                        <a:t>Rs60,000</a:t>
                      </a:r>
                    </a:p>
                  </a:txBody>
                  <a:tcPr/>
                </a:tc>
                <a:extLst>
                  <a:ext uri="{0D108BD9-81ED-4DB2-BD59-A6C34878D82A}">
                    <a16:rowId xmlns:a16="http://schemas.microsoft.com/office/drawing/2014/main" val="10008"/>
                  </a:ext>
                </a:extLst>
              </a:tr>
              <a:tr h="381000">
                <a:tc>
                  <a:txBody>
                    <a:bodyPr/>
                    <a:lstStyle/>
                    <a:p>
                      <a:pPr>
                        <a:buNone/>
                      </a:pPr>
                      <a:r>
                        <a:rPr lang="en-IN" altLang="en-US"/>
                        <a:t>9.</a:t>
                      </a:r>
                    </a:p>
                  </a:txBody>
                  <a:tcPr/>
                </a:tc>
                <a:tc>
                  <a:txBody>
                    <a:bodyPr/>
                    <a:lstStyle/>
                    <a:p>
                      <a:pPr>
                        <a:buNone/>
                      </a:pPr>
                      <a:r>
                        <a:rPr lang="en-IN" altLang="en-US"/>
                        <a:t>Adapters</a:t>
                      </a:r>
                    </a:p>
                  </a:txBody>
                  <a:tcPr/>
                </a:tc>
                <a:tc>
                  <a:txBody>
                    <a:bodyPr/>
                    <a:lstStyle/>
                    <a:p>
                      <a:pPr>
                        <a:buNone/>
                      </a:pPr>
                      <a:r>
                        <a:rPr lang="en-IN" altLang="en-US" sz="1800"/>
                        <a:t>Rs80,000</a:t>
                      </a:r>
                    </a:p>
                  </a:txBody>
                  <a:tcPr/>
                </a:tc>
                <a:extLst>
                  <a:ext uri="{0D108BD9-81ED-4DB2-BD59-A6C34878D82A}">
                    <a16:rowId xmlns:a16="http://schemas.microsoft.com/office/drawing/2014/main" val="10009"/>
                  </a:ext>
                </a:extLst>
              </a:tr>
              <a:tr h="381000">
                <a:tc>
                  <a:txBody>
                    <a:bodyPr/>
                    <a:lstStyle/>
                    <a:p>
                      <a:pPr>
                        <a:buNone/>
                      </a:pPr>
                      <a:r>
                        <a:rPr lang="en-IN" altLang="en-US"/>
                        <a:t>10.</a:t>
                      </a:r>
                    </a:p>
                  </a:txBody>
                  <a:tcPr/>
                </a:tc>
                <a:tc>
                  <a:txBody>
                    <a:bodyPr/>
                    <a:lstStyle/>
                    <a:p>
                      <a:pPr>
                        <a:buNone/>
                      </a:pPr>
                      <a:r>
                        <a:rPr lang="en-IN" altLang="en-US"/>
                        <a:t>Shelters(Wireless Stations)</a:t>
                      </a:r>
                    </a:p>
                  </a:txBody>
                  <a:tcPr/>
                </a:tc>
                <a:tc>
                  <a:txBody>
                    <a:bodyPr/>
                    <a:lstStyle/>
                    <a:p>
                      <a:pPr>
                        <a:buNone/>
                      </a:pPr>
                      <a:r>
                        <a:rPr lang="en-IN" altLang="en-US" sz="1800" dirty="0"/>
                        <a:t>Rs2,00,000</a:t>
                      </a:r>
                    </a:p>
                  </a:txBody>
                  <a:tcPr/>
                </a:tc>
                <a:extLst>
                  <a:ext uri="{0D108BD9-81ED-4DB2-BD59-A6C34878D82A}">
                    <a16:rowId xmlns:a16="http://schemas.microsoft.com/office/drawing/2014/main" val="10010"/>
                  </a:ext>
                </a:extLst>
              </a:tr>
              <a:tr h="381000">
                <a:tc>
                  <a:txBody>
                    <a:bodyPr/>
                    <a:lstStyle/>
                    <a:p>
                      <a:pPr>
                        <a:buNone/>
                      </a:pPr>
                      <a:r>
                        <a:rPr lang="en-IN" altLang="en-US" dirty="0"/>
                        <a:t>11.</a:t>
                      </a:r>
                    </a:p>
                  </a:txBody>
                  <a:tcPr/>
                </a:tc>
                <a:tc>
                  <a:txBody>
                    <a:bodyPr/>
                    <a:lstStyle/>
                    <a:p>
                      <a:pPr>
                        <a:buNone/>
                      </a:pPr>
                      <a:r>
                        <a:rPr lang="en-IN" altLang="en-US" dirty="0"/>
                        <a:t>Cameras</a:t>
                      </a:r>
                    </a:p>
                  </a:txBody>
                  <a:tcPr/>
                </a:tc>
                <a:tc>
                  <a:txBody>
                    <a:bodyPr/>
                    <a:lstStyle/>
                    <a:p>
                      <a:pPr algn="l">
                        <a:buNone/>
                      </a:pPr>
                      <a:r>
                        <a:rPr lang="en-US" sz="1800" dirty="0"/>
                        <a:t>Rs9,000</a:t>
                      </a:r>
                    </a:p>
                  </a:txBody>
                  <a:tcPr/>
                </a:tc>
                <a:extLst>
                  <a:ext uri="{0D108BD9-81ED-4DB2-BD59-A6C34878D82A}">
                    <a16:rowId xmlns:a16="http://schemas.microsoft.com/office/drawing/2014/main" val="10011"/>
                  </a:ext>
                </a:extLst>
              </a:tr>
            </a:tbl>
          </a:graphicData>
        </a:graphic>
      </p:graphicFrame>
      <p:sp>
        <p:nvSpPr>
          <p:cNvPr id="3" name="Text Box 2"/>
          <p:cNvSpPr txBox="1"/>
          <p:nvPr/>
        </p:nvSpPr>
        <p:spPr>
          <a:xfrm>
            <a:off x="1693710" y="646538"/>
            <a:ext cx="3457575" cy="521970"/>
          </a:xfrm>
          <a:prstGeom prst="rect">
            <a:avLst/>
          </a:prstGeom>
          <a:noFill/>
        </p:spPr>
        <p:txBody>
          <a:bodyPr wrap="square" rtlCol="0">
            <a:spAutoFit/>
            <a:scene3d>
              <a:camera prst="orthographicFront"/>
              <a:lightRig rig="threePt" dir="t"/>
            </a:scene3d>
          </a:bodyPr>
          <a:lstStyle/>
          <a:p>
            <a:r>
              <a:rPr lang="en-IN" altLang="en-US" sz="2800" b="1" u="sng">
                <a:ln/>
                <a:solidFill>
                  <a:schemeClr val="accent1"/>
                </a:solidFill>
                <a:effectLst>
                  <a:outerShdw blurRad="38100" dist="25400" dir="5400000" algn="ctr" rotWithShape="0">
                    <a:srgbClr val="6E747A">
                      <a:alpha val="43000"/>
                    </a:srgbClr>
                  </a:outerShdw>
                </a:effectLst>
              </a:rPr>
              <a:t>CAPEX</a:t>
            </a:r>
          </a:p>
        </p:txBody>
      </p:sp>
      <p:sp>
        <p:nvSpPr>
          <p:cNvPr id="4" name="Text Box 3"/>
          <p:cNvSpPr txBox="1"/>
          <p:nvPr/>
        </p:nvSpPr>
        <p:spPr>
          <a:xfrm>
            <a:off x="317030" y="96288"/>
            <a:ext cx="10045148" cy="523220"/>
          </a:xfrm>
          <a:prstGeom prst="rect">
            <a:avLst/>
          </a:prstGeom>
          <a:noFill/>
        </p:spPr>
        <p:txBody>
          <a:bodyPr wrap="square" rtlCol="0">
            <a:spAutoFit/>
          </a:bodyPr>
          <a:lstStyle/>
          <a:p>
            <a:r>
              <a:rPr lang="en-IN" altLang="en-US" sz="2800" b="1" u="sng" dirty="0"/>
              <a:t>Breakup of cost in Capex and </a:t>
            </a:r>
            <a:r>
              <a:rPr lang="en-IN" altLang="en-US" sz="2800" b="1" u="sng" dirty="0" err="1"/>
              <a:t>Opex</a:t>
            </a:r>
            <a:r>
              <a:rPr lang="en-IN" altLang="en-US" sz="2800" b="1" u="sng" dirty="0"/>
              <a:t>(According to 50 cycles)</a:t>
            </a:r>
          </a:p>
        </p:txBody>
      </p:sp>
      <p:sp>
        <p:nvSpPr>
          <p:cNvPr id="5" name="Text Box 4"/>
          <p:cNvSpPr txBox="1"/>
          <p:nvPr/>
        </p:nvSpPr>
        <p:spPr>
          <a:xfrm>
            <a:off x="7574750" y="646538"/>
            <a:ext cx="3457575" cy="521970"/>
          </a:xfrm>
          <a:prstGeom prst="rect">
            <a:avLst/>
          </a:prstGeom>
          <a:noFill/>
        </p:spPr>
        <p:txBody>
          <a:bodyPr wrap="square" rtlCol="0">
            <a:spAutoFit/>
            <a:scene3d>
              <a:camera prst="orthographicFront"/>
              <a:lightRig rig="threePt" dir="t"/>
            </a:scene3d>
          </a:bodyPr>
          <a:lstStyle/>
          <a:p>
            <a:r>
              <a:rPr lang="en-IN" altLang="en-US" sz="2800" b="1" u="sng" dirty="0">
                <a:solidFill>
                  <a:schemeClr val="accent1"/>
                </a:solidFill>
                <a:effectLst>
                  <a:outerShdw blurRad="38100" dist="25400" dir="5400000" algn="ctr" rotWithShape="0">
                    <a:srgbClr val="6E747A">
                      <a:alpha val="43000"/>
                    </a:srgbClr>
                  </a:outerShdw>
                </a:effectLst>
              </a:rPr>
              <a:t>OPEX</a:t>
            </a:r>
          </a:p>
        </p:txBody>
      </p:sp>
      <p:graphicFrame>
        <p:nvGraphicFramePr>
          <p:cNvPr id="7" name="Table 6"/>
          <p:cNvGraphicFramePr/>
          <p:nvPr>
            <p:extLst>
              <p:ext uri="{D42A27DB-BD31-4B8C-83A1-F6EECF244321}">
                <p14:modId xmlns:p14="http://schemas.microsoft.com/office/powerpoint/2010/main" val="2359021007"/>
              </p:ext>
            </p:extLst>
          </p:nvPr>
        </p:nvGraphicFramePr>
        <p:xfrm>
          <a:off x="6202017" y="1195538"/>
          <a:ext cx="5592473" cy="5440680"/>
        </p:xfrm>
        <a:graphic>
          <a:graphicData uri="http://schemas.openxmlformats.org/drawingml/2006/table">
            <a:tbl>
              <a:tblPr firstRow="1" bandRow="1">
                <a:tableStyleId>{5C22544A-7EE6-4342-B048-85BDC9FD1C3A}</a:tableStyleId>
              </a:tblPr>
              <a:tblGrid>
                <a:gridCol w="607088">
                  <a:extLst>
                    <a:ext uri="{9D8B030D-6E8A-4147-A177-3AD203B41FA5}">
                      <a16:colId xmlns:a16="http://schemas.microsoft.com/office/drawing/2014/main" val="20000"/>
                    </a:ext>
                  </a:extLst>
                </a:gridCol>
                <a:gridCol w="3355312">
                  <a:extLst>
                    <a:ext uri="{9D8B030D-6E8A-4147-A177-3AD203B41FA5}">
                      <a16:colId xmlns:a16="http://schemas.microsoft.com/office/drawing/2014/main" val="20001"/>
                    </a:ext>
                  </a:extLst>
                </a:gridCol>
                <a:gridCol w="1630073">
                  <a:extLst>
                    <a:ext uri="{9D8B030D-6E8A-4147-A177-3AD203B41FA5}">
                      <a16:colId xmlns:a16="http://schemas.microsoft.com/office/drawing/2014/main" val="20002"/>
                    </a:ext>
                  </a:extLst>
                </a:gridCol>
              </a:tblGrid>
              <a:tr h="640080">
                <a:tc>
                  <a:txBody>
                    <a:bodyPr/>
                    <a:lstStyle/>
                    <a:p>
                      <a:pPr>
                        <a:buNone/>
                      </a:pPr>
                      <a:r>
                        <a:rPr lang="en-IN" altLang="en-US"/>
                        <a:t>S.No.</a:t>
                      </a:r>
                    </a:p>
                  </a:txBody>
                  <a:tcPr/>
                </a:tc>
                <a:tc>
                  <a:txBody>
                    <a:bodyPr/>
                    <a:lstStyle/>
                    <a:p>
                      <a:pPr>
                        <a:buNone/>
                      </a:pPr>
                      <a:r>
                        <a:rPr lang="en-IN" altLang="en-US" dirty="0"/>
                        <a:t>Particulars</a:t>
                      </a:r>
                    </a:p>
                  </a:txBody>
                  <a:tcPr/>
                </a:tc>
                <a:tc>
                  <a:txBody>
                    <a:bodyPr/>
                    <a:lstStyle/>
                    <a:p>
                      <a:pPr>
                        <a:buNone/>
                      </a:pPr>
                      <a:r>
                        <a:rPr lang="en-IN" altLang="en-US"/>
                        <a:t>Amt.</a:t>
                      </a:r>
                    </a:p>
                  </a:txBody>
                  <a:tcPr/>
                </a:tc>
                <a:extLst>
                  <a:ext uri="{0D108BD9-81ED-4DB2-BD59-A6C34878D82A}">
                    <a16:rowId xmlns:a16="http://schemas.microsoft.com/office/drawing/2014/main" val="10000"/>
                  </a:ext>
                </a:extLst>
              </a:tr>
              <a:tr h="382905">
                <a:tc>
                  <a:txBody>
                    <a:bodyPr/>
                    <a:lstStyle/>
                    <a:p>
                      <a:pPr>
                        <a:buNone/>
                      </a:pPr>
                      <a:r>
                        <a:rPr lang="en-IN" altLang="en-US"/>
                        <a:t>1.</a:t>
                      </a:r>
                    </a:p>
                  </a:txBody>
                  <a:tcPr/>
                </a:tc>
                <a:tc>
                  <a:txBody>
                    <a:bodyPr/>
                    <a:lstStyle/>
                    <a:p>
                      <a:pPr>
                        <a:buNone/>
                      </a:pPr>
                      <a:r>
                        <a:rPr lang="en-IN" altLang="en-US" dirty="0"/>
                        <a:t>Telephone Bills(From Revenue)</a:t>
                      </a:r>
                    </a:p>
                  </a:txBody>
                  <a:tcPr/>
                </a:tc>
                <a:tc>
                  <a:txBody>
                    <a:bodyPr/>
                    <a:lstStyle/>
                    <a:p>
                      <a:pPr algn="ctr">
                        <a:buNone/>
                      </a:pPr>
                      <a:r>
                        <a:rPr lang="en-IN" altLang="en-US" dirty="0"/>
                        <a:t>-</a:t>
                      </a:r>
                    </a:p>
                  </a:txBody>
                  <a:tcPr/>
                </a:tc>
                <a:extLst>
                  <a:ext uri="{0D108BD9-81ED-4DB2-BD59-A6C34878D82A}">
                    <a16:rowId xmlns:a16="http://schemas.microsoft.com/office/drawing/2014/main" val="10001"/>
                  </a:ext>
                </a:extLst>
              </a:tr>
              <a:tr h="382905">
                <a:tc>
                  <a:txBody>
                    <a:bodyPr/>
                    <a:lstStyle/>
                    <a:p>
                      <a:pPr>
                        <a:buNone/>
                      </a:pPr>
                      <a:r>
                        <a:rPr lang="en-IN" altLang="en-US"/>
                        <a:t>2.</a:t>
                      </a:r>
                    </a:p>
                  </a:txBody>
                  <a:tcPr/>
                </a:tc>
                <a:tc>
                  <a:txBody>
                    <a:bodyPr/>
                    <a:lstStyle/>
                    <a:p>
                      <a:pPr>
                        <a:buNone/>
                      </a:pPr>
                      <a:r>
                        <a:rPr lang="en-IN" altLang="en-US" dirty="0"/>
                        <a:t>Internet Bills(From Revenue)</a:t>
                      </a:r>
                    </a:p>
                  </a:txBody>
                  <a:tcPr/>
                </a:tc>
                <a:tc>
                  <a:txBody>
                    <a:bodyPr/>
                    <a:lstStyle/>
                    <a:p>
                      <a:pPr algn="ctr">
                        <a:buNone/>
                      </a:pPr>
                      <a:r>
                        <a:rPr lang="en-IN" altLang="en-US" dirty="0"/>
                        <a:t>-</a:t>
                      </a:r>
                    </a:p>
                  </a:txBody>
                  <a:tcPr/>
                </a:tc>
                <a:extLst>
                  <a:ext uri="{0D108BD9-81ED-4DB2-BD59-A6C34878D82A}">
                    <a16:rowId xmlns:a16="http://schemas.microsoft.com/office/drawing/2014/main" val="10002"/>
                  </a:ext>
                </a:extLst>
              </a:tr>
              <a:tr h="382905">
                <a:tc>
                  <a:txBody>
                    <a:bodyPr/>
                    <a:lstStyle/>
                    <a:p>
                      <a:pPr>
                        <a:buNone/>
                      </a:pPr>
                      <a:r>
                        <a:rPr lang="en-IN" altLang="en-US"/>
                        <a:t>3.</a:t>
                      </a:r>
                    </a:p>
                  </a:txBody>
                  <a:tcPr/>
                </a:tc>
                <a:tc>
                  <a:txBody>
                    <a:bodyPr/>
                    <a:lstStyle/>
                    <a:p>
                      <a:pPr>
                        <a:buNone/>
                      </a:pPr>
                      <a:r>
                        <a:rPr lang="en-IN" altLang="en-US" dirty="0"/>
                        <a:t>Salary (From Revenue)</a:t>
                      </a:r>
                    </a:p>
                  </a:txBody>
                  <a:tcPr/>
                </a:tc>
                <a:tc>
                  <a:txBody>
                    <a:bodyPr/>
                    <a:lstStyle/>
                    <a:p>
                      <a:pPr algn="ctr">
                        <a:buNone/>
                      </a:pPr>
                      <a:r>
                        <a:rPr lang="en-IN" altLang="en-US" dirty="0"/>
                        <a:t>-</a:t>
                      </a:r>
                    </a:p>
                  </a:txBody>
                  <a:tcPr/>
                </a:tc>
                <a:extLst>
                  <a:ext uri="{0D108BD9-81ED-4DB2-BD59-A6C34878D82A}">
                    <a16:rowId xmlns:a16="http://schemas.microsoft.com/office/drawing/2014/main" val="10003"/>
                  </a:ext>
                </a:extLst>
              </a:tr>
              <a:tr h="382905">
                <a:tc>
                  <a:txBody>
                    <a:bodyPr/>
                    <a:lstStyle/>
                    <a:p>
                      <a:pPr>
                        <a:buNone/>
                      </a:pPr>
                      <a:r>
                        <a:rPr lang="en-IN" altLang="en-US"/>
                        <a:t>4.</a:t>
                      </a:r>
                    </a:p>
                  </a:txBody>
                  <a:tcPr/>
                </a:tc>
                <a:tc>
                  <a:txBody>
                    <a:bodyPr/>
                    <a:lstStyle/>
                    <a:p>
                      <a:pPr>
                        <a:buNone/>
                      </a:pPr>
                      <a:r>
                        <a:rPr lang="en-IN" altLang="en-US" dirty="0"/>
                        <a:t>Electricity Bills(From Revenue)</a:t>
                      </a:r>
                    </a:p>
                  </a:txBody>
                  <a:tcPr/>
                </a:tc>
                <a:tc>
                  <a:txBody>
                    <a:bodyPr/>
                    <a:lstStyle/>
                    <a:p>
                      <a:pPr algn="l">
                        <a:buNone/>
                      </a:pPr>
                      <a:r>
                        <a:rPr lang="en-IN" altLang="en-US" sz="1600" b="1" dirty="0"/>
                        <a:t>Rs7000/month</a:t>
                      </a:r>
                    </a:p>
                  </a:txBody>
                  <a:tcPr/>
                </a:tc>
                <a:extLst>
                  <a:ext uri="{0D108BD9-81ED-4DB2-BD59-A6C34878D82A}">
                    <a16:rowId xmlns:a16="http://schemas.microsoft.com/office/drawing/2014/main" val="10004"/>
                  </a:ext>
                </a:extLst>
              </a:tr>
              <a:tr h="382905">
                <a:tc>
                  <a:txBody>
                    <a:bodyPr/>
                    <a:lstStyle/>
                    <a:p>
                      <a:pPr>
                        <a:buNone/>
                      </a:pPr>
                      <a:r>
                        <a:rPr lang="en-IN" altLang="en-US"/>
                        <a:t>5.</a:t>
                      </a:r>
                    </a:p>
                  </a:txBody>
                  <a:tcPr/>
                </a:tc>
                <a:tc>
                  <a:txBody>
                    <a:bodyPr/>
                    <a:lstStyle/>
                    <a:p>
                      <a:pPr>
                        <a:buNone/>
                      </a:pPr>
                      <a:r>
                        <a:rPr lang="en-IN" altLang="en-US"/>
                        <a:t>Marketing Expenses</a:t>
                      </a:r>
                    </a:p>
                  </a:txBody>
                  <a:tcPr/>
                </a:tc>
                <a:tc>
                  <a:txBody>
                    <a:bodyPr/>
                    <a:lstStyle/>
                    <a:p>
                      <a:pPr>
                        <a:buNone/>
                      </a:pPr>
                      <a:r>
                        <a:rPr lang="en-IN" altLang="en-US" dirty="0"/>
                        <a:t>Rs1,80,000</a:t>
                      </a:r>
                    </a:p>
                  </a:txBody>
                  <a:tcPr/>
                </a:tc>
                <a:extLst>
                  <a:ext uri="{0D108BD9-81ED-4DB2-BD59-A6C34878D82A}">
                    <a16:rowId xmlns:a16="http://schemas.microsoft.com/office/drawing/2014/main" val="10005"/>
                  </a:ext>
                </a:extLst>
              </a:tr>
              <a:tr h="382905">
                <a:tc>
                  <a:txBody>
                    <a:bodyPr/>
                    <a:lstStyle/>
                    <a:p>
                      <a:pPr>
                        <a:buNone/>
                      </a:pPr>
                      <a:r>
                        <a:rPr lang="en-IN" altLang="en-US"/>
                        <a:t>6.</a:t>
                      </a:r>
                    </a:p>
                  </a:txBody>
                  <a:tcPr/>
                </a:tc>
                <a:tc>
                  <a:txBody>
                    <a:bodyPr/>
                    <a:lstStyle/>
                    <a:p>
                      <a:pPr>
                        <a:buNone/>
                      </a:pPr>
                      <a:r>
                        <a:rPr lang="en-IN" altLang="en-US"/>
                        <a:t>Sundry Expenses</a:t>
                      </a:r>
                    </a:p>
                  </a:txBody>
                  <a:tcPr/>
                </a:tc>
                <a:tc>
                  <a:txBody>
                    <a:bodyPr/>
                    <a:lstStyle/>
                    <a:p>
                      <a:pPr algn="l">
                        <a:buNone/>
                      </a:pPr>
                      <a:r>
                        <a:rPr lang="en-IN" altLang="en-US" dirty="0"/>
                        <a:t>Rs10,500</a:t>
                      </a:r>
                    </a:p>
                  </a:txBody>
                  <a:tcPr/>
                </a:tc>
                <a:extLst>
                  <a:ext uri="{0D108BD9-81ED-4DB2-BD59-A6C34878D82A}">
                    <a16:rowId xmlns:a16="http://schemas.microsoft.com/office/drawing/2014/main" val="10006"/>
                  </a:ext>
                </a:extLst>
              </a:tr>
              <a:tr h="382905">
                <a:tc>
                  <a:txBody>
                    <a:bodyPr/>
                    <a:lstStyle/>
                    <a:p>
                      <a:pPr>
                        <a:buNone/>
                      </a:pPr>
                      <a:r>
                        <a:rPr lang="en-IN" altLang="en-US" dirty="0"/>
                        <a:t>7.</a:t>
                      </a:r>
                    </a:p>
                  </a:txBody>
                  <a:tcPr/>
                </a:tc>
                <a:tc>
                  <a:txBody>
                    <a:bodyPr/>
                    <a:lstStyle/>
                    <a:p>
                      <a:pPr>
                        <a:buNone/>
                      </a:pPr>
                      <a:r>
                        <a:rPr lang="en-IN" altLang="en-US" dirty="0"/>
                        <a:t>Travelling and Market Scanning</a:t>
                      </a:r>
                    </a:p>
                  </a:txBody>
                  <a:tcPr/>
                </a:tc>
                <a:tc>
                  <a:txBody>
                    <a:bodyPr/>
                    <a:lstStyle/>
                    <a:p>
                      <a:pPr algn="ctr">
                        <a:buNone/>
                      </a:pPr>
                      <a:r>
                        <a:rPr lang="en-US" dirty="0"/>
                        <a:t>-</a:t>
                      </a:r>
                    </a:p>
                  </a:txBody>
                  <a:tcPr/>
                </a:tc>
                <a:extLst>
                  <a:ext uri="{0D108BD9-81ED-4DB2-BD59-A6C34878D82A}">
                    <a16:rowId xmlns:a16="http://schemas.microsoft.com/office/drawing/2014/main" val="10007"/>
                  </a:ext>
                </a:extLst>
              </a:tr>
              <a:tr h="382905">
                <a:tc>
                  <a:txBody>
                    <a:bodyPr/>
                    <a:lstStyle/>
                    <a:p>
                      <a:pPr>
                        <a:buNone/>
                      </a:pPr>
                      <a:r>
                        <a:rPr lang="en-IN" altLang="en-US"/>
                        <a:t>8.</a:t>
                      </a:r>
                    </a:p>
                  </a:txBody>
                  <a:tcPr/>
                </a:tc>
                <a:tc>
                  <a:txBody>
                    <a:bodyPr/>
                    <a:lstStyle/>
                    <a:p>
                      <a:pPr>
                        <a:buNone/>
                      </a:pPr>
                      <a:r>
                        <a:rPr lang="en-IN" altLang="en-US"/>
                        <a:t>Transportation Charges</a:t>
                      </a:r>
                    </a:p>
                  </a:txBody>
                  <a:tcPr/>
                </a:tc>
                <a:tc>
                  <a:txBody>
                    <a:bodyPr/>
                    <a:lstStyle/>
                    <a:p>
                      <a:pPr algn="l">
                        <a:buNone/>
                      </a:pPr>
                      <a:r>
                        <a:rPr lang="en-US" dirty="0"/>
                        <a:t>Rs20,000</a:t>
                      </a:r>
                    </a:p>
                  </a:txBody>
                  <a:tcPr/>
                </a:tc>
                <a:extLst>
                  <a:ext uri="{0D108BD9-81ED-4DB2-BD59-A6C34878D82A}">
                    <a16:rowId xmlns:a16="http://schemas.microsoft.com/office/drawing/2014/main" val="10008"/>
                  </a:ext>
                </a:extLst>
              </a:tr>
              <a:tr h="382905">
                <a:tc>
                  <a:txBody>
                    <a:bodyPr/>
                    <a:lstStyle/>
                    <a:p>
                      <a:pPr>
                        <a:buNone/>
                      </a:pPr>
                      <a:r>
                        <a:rPr lang="en-IN" altLang="en-US"/>
                        <a:t>9.</a:t>
                      </a:r>
                    </a:p>
                  </a:txBody>
                  <a:tcPr/>
                </a:tc>
                <a:tc>
                  <a:txBody>
                    <a:bodyPr/>
                    <a:lstStyle/>
                    <a:p>
                      <a:pPr>
                        <a:buNone/>
                      </a:pPr>
                      <a:r>
                        <a:rPr lang="en-IN" altLang="en-US"/>
                        <a:t>Website and App Hosting</a:t>
                      </a:r>
                    </a:p>
                  </a:txBody>
                  <a:tcPr/>
                </a:tc>
                <a:tc>
                  <a:txBody>
                    <a:bodyPr/>
                    <a:lstStyle/>
                    <a:p>
                      <a:pPr>
                        <a:buNone/>
                      </a:pPr>
                      <a:r>
                        <a:rPr lang="en-US" sz="1600" b="1" dirty="0"/>
                        <a:t>Rs2000/month</a:t>
                      </a:r>
                    </a:p>
                  </a:txBody>
                  <a:tcPr/>
                </a:tc>
                <a:extLst>
                  <a:ext uri="{0D108BD9-81ED-4DB2-BD59-A6C34878D82A}">
                    <a16:rowId xmlns:a16="http://schemas.microsoft.com/office/drawing/2014/main" val="10009"/>
                  </a:ext>
                </a:extLst>
              </a:tr>
              <a:tr h="3829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i-IN" altLang="en-US" sz="1600" b="1" dirty="0"/>
                        <a:t>10</a:t>
                      </a:r>
                      <a:r>
                        <a:rPr lang="en-IN" alt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sz="1600" b="1" dirty="0"/>
                        <a:t>Maintenance</a:t>
                      </a:r>
                      <a:r>
                        <a:rPr lang="en-IN" altLang="en-US" sz="1600" b="1" baseline="0" dirty="0"/>
                        <a:t> &amp;</a:t>
                      </a:r>
                      <a:r>
                        <a:rPr lang="en-IN" altLang="en-US" sz="1600" b="1" dirty="0"/>
                        <a:t> Repairs(From Revenue) </a:t>
                      </a:r>
                    </a:p>
                  </a:txBody>
                  <a:tcPr/>
                </a:tc>
                <a:tc>
                  <a:txBody>
                    <a:bodyPr/>
                    <a:lstStyle/>
                    <a:p>
                      <a:pPr algn="ctr">
                        <a:buNone/>
                      </a:pPr>
                      <a:r>
                        <a:rPr lang="en-US" dirty="0"/>
                        <a:t>-</a:t>
                      </a:r>
                    </a:p>
                  </a:txBody>
                  <a:tcPr/>
                </a:tc>
                <a:extLst>
                  <a:ext uri="{0D108BD9-81ED-4DB2-BD59-A6C34878D82A}">
                    <a16:rowId xmlns:a16="http://schemas.microsoft.com/office/drawing/2014/main" val="10010"/>
                  </a:ext>
                </a:extLst>
              </a:tr>
              <a:tr h="382905">
                <a:tc>
                  <a:txBody>
                    <a:bodyPr/>
                    <a:lstStyle/>
                    <a:p>
                      <a:pPr>
                        <a:buNone/>
                      </a:pPr>
                      <a:r>
                        <a:rPr lang="hi-IN" altLang="en-US" sz="1600" b="1" dirty="0"/>
                        <a:t>11.</a:t>
                      </a:r>
                      <a:endParaRPr lang="en-IN" altLang="en-US" sz="1600" b="1" dirty="0"/>
                    </a:p>
                  </a:txBody>
                  <a:tcPr/>
                </a:tc>
                <a:tc>
                  <a:txBody>
                    <a:bodyPr/>
                    <a:lstStyle/>
                    <a:p>
                      <a:pPr>
                        <a:buNone/>
                      </a:pPr>
                      <a:r>
                        <a:rPr lang="en-US" altLang="en-US" sz="1400" b="1" dirty="0"/>
                        <a:t>Battery</a:t>
                      </a:r>
                      <a:r>
                        <a:rPr lang="en-US" altLang="en-US" sz="1400" b="1" baseline="0" dirty="0"/>
                        <a:t> replacement (approx.1.5yrs life)(Re-sellable)(from revenue)</a:t>
                      </a:r>
                      <a:endParaRPr lang="en-IN" altLang="en-US" sz="1800" b="1" dirty="0"/>
                    </a:p>
                  </a:txBody>
                  <a:tcPr/>
                </a:tc>
                <a:tc>
                  <a:txBody>
                    <a:bodyPr/>
                    <a:lstStyle/>
                    <a:p>
                      <a:pPr>
                        <a:buNone/>
                      </a:pPr>
                      <a:r>
                        <a:rPr lang="en-US" dirty="0"/>
                        <a:t>Rs1,25,000</a:t>
                      </a: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4138403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8145" y="179705"/>
            <a:ext cx="7263130" cy="797560"/>
          </a:xfrm>
        </p:spPr>
        <p:txBody>
          <a:bodyPr>
            <a:normAutofit/>
          </a:bodyPr>
          <a:lstStyle/>
          <a:p>
            <a:r>
              <a:rPr lang="en-IN" sz="2800" b="1" u="sng" dirty="0">
                <a:latin typeface="Arial Black" panose="020B0A04020102020204" charset="0"/>
                <a:cs typeface="Arial Black" panose="020B0A04020102020204" charset="0"/>
                <a:sym typeface="+mn-ea"/>
              </a:rPr>
              <a:t>Fund utilization plan with timeline</a:t>
            </a:r>
          </a:p>
        </p:txBody>
      </p:sp>
      <p:sp>
        <p:nvSpPr>
          <p:cNvPr id="3" name="Text Box 2"/>
          <p:cNvSpPr txBox="1"/>
          <p:nvPr/>
        </p:nvSpPr>
        <p:spPr>
          <a:xfrm>
            <a:off x="460375" y="1066634"/>
            <a:ext cx="11270615" cy="5078313"/>
          </a:xfrm>
          <a:prstGeom prst="rect">
            <a:avLst/>
          </a:prstGeom>
          <a:noFill/>
        </p:spPr>
        <p:txBody>
          <a:bodyPr wrap="square" rtlCol="0">
            <a:spAutoFit/>
          </a:bodyPr>
          <a:lstStyle/>
          <a:p>
            <a:pPr marL="342900" indent="-342900">
              <a:buFont typeface="Arial" panose="020B0604020202020204" pitchFamily="34" charset="0"/>
              <a:buAutoNum type="arabicPeriod"/>
            </a:pPr>
            <a:r>
              <a:rPr lang="en-IN" altLang="en-US" b="1" dirty="0">
                <a:sym typeface="+mn-ea"/>
              </a:rPr>
              <a:t>Purchasing 50 Lithium-Ion batteries.</a:t>
            </a:r>
          </a:p>
          <a:p>
            <a:pPr marL="342900" indent="-342900">
              <a:buFont typeface="Arial" panose="020B0604020202020204" pitchFamily="34" charset="0"/>
              <a:buAutoNum type="arabicPeriod"/>
            </a:pPr>
            <a:r>
              <a:rPr lang="en-IN" altLang="en-US" b="1" dirty="0">
                <a:sym typeface="+mn-ea"/>
              </a:rPr>
              <a:t>Purchasing anti theft </a:t>
            </a:r>
            <a:r>
              <a:rPr lang="en-IN" altLang="en-US" b="1" dirty="0" err="1">
                <a:sym typeface="+mn-ea"/>
              </a:rPr>
              <a:t>equipments</a:t>
            </a:r>
            <a:r>
              <a:rPr lang="en-IN" altLang="en-US" b="1" dirty="0">
                <a:sym typeface="+mn-ea"/>
              </a:rPr>
              <a:t>.</a:t>
            </a:r>
          </a:p>
          <a:p>
            <a:pPr marL="342900" indent="-342900">
              <a:buFont typeface="Arial" panose="020B0604020202020204" pitchFamily="34" charset="0"/>
              <a:buAutoNum type="arabicPeriod"/>
            </a:pPr>
            <a:r>
              <a:rPr lang="en-IN" altLang="en-US" b="1" dirty="0">
                <a:sym typeface="+mn-ea"/>
              </a:rPr>
              <a:t>PCB designing and manufacturing.</a:t>
            </a:r>
          </a:p>
          <a:p>
            <a:pPr marL="342900" indent="-342900">
              <a:buFont typeface="Arial" panose="020B0604020202020204" pitchFamily="34" charset="0"/>
              <a:buAutoNum type="arabicPeriod"/>
            </a:pPr>
            <a:r>
              <a:rPr lang="en-IN" altLang="en-US" b="1" dirty="0">
                <a:sym typeface="+mn-ea"/>
              </a:rPr>
              <a:t>Frame Designing-based on area of Equipments inside battery box.(Should encapsulate efficiently all the hardware inside frame yet lightweight and charming) </a:t>
            </a:r>
          </a:p>
          <a:p>
            <a:pPr marL="342900" indent="-342900">
              <a:buFont typeface="Arial" panose="020B0604020202020204" pitchFamily="34" charset="0"/>
              <a:buAutoNum type="arabicPeriod"/>
            </a:pPr>
            <a:r>
              <a:rPr lang="en-IN" altLang="en-US" b="1" dirty="0"/>
              <a:t>Die manufacturing for our desired frame.(Includes sheet purchase also)</a:t>
            </a:r>
          </a:p>
          <a:p>
            <a:pPr marL="342900" indent="-342900">
              <a:buFont typeface="Arial" panose="020B0604020202020204" pitchFamily="34" charset="0"/>
              <a:buAutoNum type="arabicPeriod"/>
            </a:pPr>
            <a:r>
              <a:rPr lang="en-IN" altLang="en-US" b="1" dirty="0"/>
              <a:t>Manufacturing 50 frames.(Includes expense of box welding with frame)</a:t>
            </a:r>
          </a:p>
          <a:p>
            <a:pPr marL="342900" indent="-342900">
              <a:buFont typeface="Arial" panose="020B0604020202020204" pitchFamily="34" charset="0"/>
              <a:buAutoNum type="arabicPeriod"/>
            </a:pPr>
            <a:r>
              <a:rPr lang="en-IN" altLang="en-US" b="1" dirty="0"/>
              <a:t>Purchasing Conversion Kits(Motor, Microcontroller, Throttle, Battery Indicator) for 50 cycles.</a:t>
            </a:r>
          </a:p>
          <a:p>
            <a:pPr marL="342900" indent="-342900">
              <a:buFont typeface="Arial" panose="020B0604020202020204" pitchFamily="34" charset="0"/>
              <a:buAutoNum type="arabicPeriod"/>
            </a:pPr>
            <a:r>
              <a:rPr lang="en-IN" altLang="en-US" b="1" dirty="0"/>
              <a:t>Purchase of Adapters. </a:t>
            </a:r>
          </a:p>
          <a:p>
            <a:pPr marL="342900" indent="-342900">
              <a:buFont typeface="Arial" panose="020B0604020202020204" pitchFamily="34" charset="0"/>
              <a:buAutoNum type="arabicPeriod"/>
            </a:pPr>
            <a:r>
              <a:rPr lang="en-IN" altLang="en-US" b="1" dirty="0"/>
              <a:t>Transportation Charges.</a:t>
            </a:r>
          </a:p>
          <a:p>
            <a:pPr marL="342900" indent="-342900">
              <a:buFont typeface="Arial" panose="020B0604020202020204" pitchFamily="34" charset="0"/>
              <a:buAutoNum type="arabicPeriod"/>
            </a:pPr>
            <a:r>
              <a:rPr lang="en-IN" altLang="en-US" b="1" dirty="0"/>
              <a:t>Shelters‘(E-Stations) construction inside campus.</a:t>
            </a:r>
          </a:p>
          <a:p>
            <a:pPr marL="342900" indent="-342900">
              <a:buFont typeface="Arial" panose="020B0604020202020204" pitchFamily="34" charset="0"/>
              <a:buAutoNum type="arabicPeriod"/>
            </a:pPr>
            <a:r>
              <a:rPr lang="en-IN" altLang="en-US" b="1" dirty="0"/>
              <a:t>App/Website Registering/Hosting and server purchase.</a:t>
            </a:r>
          </a:p>
          <a:p>
            <a:pPr marL="342900" indent="-342900">
              <a:buFont typeface="Arial" panose="020B0604020202020204" pitchFamily="34" charset="0"/>
              <a:buAutoNum type="arabicPeriod"/>
            </a:pPr>
            <a:r>
              <a:rPr lang="en-IN" altLang="en-US" b="1" dirty="0"/>
              <a:t>Marketing.(Banners, Hoardings, SEO, Marketing Analytics)</a:t>
            </a:r>
          </a:p>
          <a:p>
            <a:pPr marL="342900" indent="-342900">
              <a:buFont typeface="Arial" panose="020B0604020202020204" pitchFamily="34" charset="0"/>
              <a:buAutoNum type="arabicPeriod"/>
            </a:pPr>
            <a:r>
              <a:rPr lang="en-IN" altLang="en-US" b="1" dirty="0"/>
              <a:t>Outreach expense.(Necessary for exposure to new age technologies for R&amp;D optimization &amp; Market Scanning for analysing our target customers and their necessities for Scaling of Business in future.) </a:t>
            </a:r>
          </a:p>
          <a:p>
            <a:pPr marL="342900" indent="-342900">
              <a:buFont typeface="Arial" panose="020B0604020202020204" pitchFamily="34" charset="0"/>
              <a:buAutoNum type="arabicPeriod"/>
            </a:pPr>
            <a:r>
              <a:rPr lang="en-IN" altLang="en-US" b="1" dirty="0"/>
              <a:t>Sundry Expenses.</a:t>
            </a:r>
            <a:endParaRPr lang="en-IN" altLang="en-US" dirty="0"/>
          </a:p>
          <a:p>
            <a:pPr marL="342900" indent="-342900">
              <a:buFont typeface="Arial" panose="020B0604020202020204" pitchFamily="34" charset="0"/>
              <a:buAutoNum type="arabicPeriod"/>
            </a:pPr>
            <a:endParaRPr lang="en-IN" altLang="en-US" dirty="0"/>
          </a:p>
          <a:p>
            <a:pPr marL="342900" indent="-342900">
              <a:buFont typeface="Arial" panose="020B0604020202020204" pitchFamily="34" charset="0"/>
              <a:buAutoNum type="arabicPeriod"/>
            </a:pPr>
            <a:endParaRPr lang="en-IN" altLang="en-US" dirty="0"/>
          </a:p>
        </p:txBody>
      </p:sp>
    </p:spTree>
    <p:extLst>
      <p:ext uri="{BB962C8B-B14F-4D97-AF65-F5344CB8AC3E}">
        <p14:creationId xmlns:p14="http://schemas.microsoft.com/office/powerpoint/2010/main" val="690186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829" y="251791"/>
            <a:ext cx="8596668" cy="1320800"/>
          </a:xfrm>
        </p:spPr>
        <p:txBody>
          <a:bodyPr/>
          <a:lstStyle/>
          <a:p>
            <a:r>
              <a:rPr lang="en-IN" b="1" i="1" u="sng" dirty="0"/>
              <a:t>Management Team</a:t>
            </a:r>
            <a:endParaRPr lang="en-IN" u="sng" dirty="0"/>
          </a:p>
        </p:txBody>
      </p:sp>
      <p:sp>
        <p:nvSpPr>
          <p:cNvPr id="3" name="Content Placeholder 2"/>
          <p:cNvSpPr>
            <a:spLocks noGrp="1"/>
          </p:cNvSpPr>
          <p:nvPr>
            <p:ph idx="1"/>
          </p:nvPr>
        </p:nvSpPr>
        <p:spPr>
          <a:xfrm>
            <a:off x="838200" y="2384610"/>
            <a:ext cx="10515600" cy="3200400"/>
          </a:xfrm>
        </p:spPr>
        <p:txBody>
          <a:bodyPr>
            <a:normAutofit/>
          </a:bodyPr>
          <a:lstStyle/>
          <a:p>
            <a:pPr marL="0" indent="0">
              <a:buNone/>
            </a:pPr>
            <a:r>
              <a:rPr lang="en-IN" sz="2400" b="1" u="sng" dirty="0"/>
              <a:t>Technical Team</a:t>
            </a:r>
          </a:p>
          <a:p>
            <a:r>
              <a:rPr lang="en-IN" sz="1800" dirty="0">
                <a:solidFill>
                  <a:schemeClr val="tx1"/>
                </a:solidFill>
              </a:rPr>
              <a:t>Uttkarsh Chaurasia</a:t>
            </a:r>
          </a:p>
          <a:p>
            <a:r>
              <a:rPr lang="en-IN" sz="1800" dirty="0">
                <a:solidFill>
                  <a:schemeClr val="tx1"/>
                </a:solidFill>
              </a:rPr>
              <a:t>Danish Sheikh</a:t>
            </a:r>
          </a:p>
          <a:p>
            <a:r>
              <a:rPr lang="en-IN" sz="1800" dirty="0">
                <a:solidFill>
                  <a:schemeClr val="tx1"/>
                </a:solidFill>
              </a:rPr>
              <a:t>Swayam Kaul</a:t>
            </a:r>
          </a:p>
          <a:p>
            <a:r>
              <a:rPr lang="en-IN" sz="1800" dirty="0">
                <a:solidFill>
                  <a:schemeClr val="tx1"/>
                </a:solidFill>
              </a:rPr>
              <a:t>Akshat Raj Vansh</a:t>
            </a:r>
          </a:p>
          <a:p>
            <a:r>
              <a:rPr lang="en-IN" sz="1800" dirty="0">
                <a:solidFill>
                  <a:schemeClr val="tx1"/>
                </a:solidFill>
              </a:rPr>
              <a:t>Rishabh Dhenkawat</a:t>
            </a:r>
          </a:p>
          <a:p>
            <a:r>
              <a:rPr lang="en-IN" sz="1800" dirty="0">
                <a:solidFill>
                  <a:schemeClr val="tx1"/>
                </a:solidFill>
              </a:rPr>
              <a:t>Saurabh Kumar Mishra</a:t>
            </a:r>
          </a:p>
          <a:p>
            <a:endParaRPr lang="en-IN" sz="1800" dirty="0"/>
          </a:p>
        </p:txBody>
      </p:sp>
      <p:sp>
        <p:nvSpPr>
          <p:cNvPr id="4" name="Rectangle 3"/>
          <p:cNvSpPr/>
          <p:nvPr/>
        </p:nvSpPr>
        <p:spPr>
          <a:xfrm>
            <a:off x="860609" y="1362633"/>
            <a:ext cx="10578353" cy="10219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r>
              <a:rPr lang="en-IN" dirty="0"/>
              <a:t>Pawan Sehrawat(Founder)</a:t>
            </a:r>
          </a:p>
          <a:p>
            <a:r>
              <a:rPr lang="en-IN" dirty="0"/>
              <a:t>Vaibhav Kumar(Co-Founder)</a:t>
            </a:r>
          </a:p>
          <a:p>
            <a:pPr algn="ct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600" b="1" i="1" dirty="0"/>
              <a:t>Issue / pain point addressed</a:t>
            </a:r>
            <a:endParaRPr lang="en-IN" sz="3600" dirty="0"/>
          </a:p>
        </p:txBody>
      </p:sp>
      <p:sp>
        <p:nvSpPr>
          <p:cNvPr id="3" name="Content Placeholder 2"/>
          <p:cNvSpPr>
            <a:spLocks noGrp="1"/>
          </p:cNvSpPr>
          <p:nvPr>
            <p:ph idx="1"/>
          </p:nvPr>
        </p:nvSpPr>
        <p:spPr/>
        <p:txBody>
          <a:bodyPr>
            <a:normAutofit fontScale="85000" lnSpcReduction="10000"/>
          </a:bodyPr>
          <a:lstStyle/>
          <a:p>
            <a:r>
              <a:rPr lang="en-IN" sz="1800" dirty="0">
                <a:solidFill>
                  <a:schemeClr val="tx1"/>
                </a:solidFill>
              </a:rPr>
              <a:t>Electric-Cycle based easy and daily commuting would be a great resource for injured and disabled users. Talking about my Institute, we have only one ambulance available in our campus so it is not always available. My teammate Vaibhav endured Slip-Discs last semester and was advised 3 weeks of bedrest but had to walk all the way from hostel to the lecture hall as there is no provision for attendance and sometimes ambulance wasn’t available.</a:t>
            </a:r>
          </a:p>
          <a:p>
            <a:r>
              <a:rPr lang="en-IN" sz="1800" dirty="0">
                <a:solidFill>
                  <a:schemeClr val="tx1"/>
                </a:solidFill>
              </a:rPr>
              <a:t>Going outside the campus to the market is a headache as there are very few buses in Hamirpur and no proper services of auto or ola/uber. A bunch of auto-rickshaws and taxies do run here but charge extremely high.</a:t>
            </a:r>
          </a:p>
          <a:p>
            <a:r>
              <a:rPr lang="en-IN" sz="1800" dirty="0">
                <a:solidFill>
                  <a:schemeClr val="tx1"/>
                </a:solidFill>
              </a:rPr>
              <a:t>Using our product will be a cost effective and time saving deal (most important aspect for students).</a:t>
            </a:r>
          </a:p>
          <a:p>
            <a:r>
              <a:rPr lang="en-IN" sz="1800" dirty="0">
                <a:solidFill>
                  <a:schemeClr val="tx1"/>
                </a:solidFill>
              </a:rPr>
              <a:t> A very good resource for tourists who have come to enjoy in the hill stations but are always caught in traffic and don’t have an option of other easy mode of commuting.</a:t>
            </a:r>
          </a:p>
          <a:p>
            <a:r>
              <a:rPr lang="en-IN" sz="1800" dirty="0">
                <a:solidFill>
                  <a:schemeClr val="tx1"/>
                </a:solidFill>
              </a:rPr>
              <a:t>Will reduce traffic in many tourist spots and other hill stations.</a:t>
            </a:r>
          </a:p>
          <a:p>
            <a:r>
              <a:rPr lang="en-IN" sz="1800" dirty="0">
                <a:solidFill>
                  <a:schemeClr val="tx1"/>
                </a:solidFill>
              </a:rPr>
              <a:t>Pollution free mode of commuting.</a:t>
            </a:r>
          </a:p>
          <a:p>
            <a:endParaRPr lang="en-IN"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Image" descr="Image"/>
          <p:cNvPicPr>
            <a:picLocks noGrp="1" noChangeAspect="1"/>
          </p:cNvPicPr>
          <p:nvPr>
            <p:ph type="pic" sz="half" idx="13"/>
          </p:nvPr>
        </p:nvPicPr>
        <p:blipFill>
          <a:blip r:embed="rId2"/>
          <a:srcRect l="3344" r="3344"/>
          <a:stretch>
            <a:fillRect/>
          </a:stretch>
        </p:blipFill>
        <p:spPr>
          <a:prstGeom prst="rect">
            <a:avLst/>
          </a:prstGeom>
        </p:spPr>
      </p:pic>
      <p:sp>
        <p:nvSpPr>
          <p:cNvPr id="6" name="Title 1"/>
          <p:cNvSpPr>
            <a:spLocks noGrp="1"/>
          </p:cNvSpPr>
          <p:nvPr>
            <p:ph type="title"/>
          </p:nvPr>
        </p:nvSpPr>
        <p:spPr/>
        <p:txBody>
          <a:bodyPr/>
          <a:lstStyle/>
          <a:p>
            <a:r>
              <a:rPr lang="en-IN" b="1" i="1" dirty="0"/>
              <a:t>Product / Technology Overview</a:t>
            </a:r>
            <a:endParaRPr lang="en-IN" dirty="0"/>
          </a:p>
        </p:txBody>
      </p:sp>
      <p:sp>
        <p:nvSpPr>
          <p:cNvPr id="124" name="The E-cycle uses ‘250 W Hub motor’ which can provide upto 25 Km/h speed on throttle. Which can assist the user while pedalling on an inclined terrain.…"/>
          <p:cNvSpPr txBox="1">
            <a:spLocks noGrp="1"/>
          </p:cNvSpPr>
          <p:nvPr>
            <p:ph type="body" sz="half" idx="1"/>
          </p:nvPr>
        </p:nvSpPr>
        <p:spPr>
          <a:prstGeom prst="rect">
            <a:avLst/>
          </a:prstGeom>
        </p:spPr>
        <p:txBody>
          <a:bodyPr>
            <a:normAutofit fontScale="85000" lnSpcReduction="20000"/>
          </a:bodyPr>
          <a:lstStyle/>
          <a:p>
            <a:pPr marL="166353" indent="-166353" defTabSz="283418">
              <a:spcBef>
                <a:spcPts val="1547"/>
              </a:spcBef>
              <a:defRPr sz="1932"/>
            </a:pPr>
            <a:r>
              <a:rPr dirty="0">
                <a:solidFill>
                  <a:schemeClr val="tx1"/>
                </a:solidFill>
              </a:rPr>
              <a:t>The E-cycle uses ‘250 W Hub motor’ which can provide up to 25 Km/h speed on throttle. Which can assist the user while pedaling on an inclined terrain.</a:t>
            </a:r>
          </a:p>
          <a:p>
            <a:pPr marL="166353" indent="-166353" defTabSz="283418">
              <a:spcBef>
                <a:spcPts val="1547"/>
              </a:spcBef>
              <a:defRPr sz="1932"/>
            </a:pPr>
            <a:r>
              <a:rPr dirty="0">
                <a:solidFill>
                  <a:schemeClr val="tx1"/>
                </a:solidFill>
              </a:rPr>
              <a:t>The battery used in the cycle provides 70 Km/charge and has a charging time of 2 hrs. The bike handle also has a battery indicator mounted on it.</a:t>
            </a:r>
          </a:p>
          <a:p>
            <a:pPr marL="166353" indent="-166353" defTabSz="283418">
              <a:spcBef>
                <a:spcPts val="1547"/>
              </a:spcBef>
              <a:defRPr sz="1932"/>
            </a:pPr>
            <a:r>
              <a:rPr dirty="0">
                <a:solidFill>
                  <a:schemeClr val="tx1"/>
                </a:solidFill>
              </a:rPr>
              <a:t>The cycle also has real time tracking system through which its real time location can be tracked when needed.</a:t>
            </a:r>
          </a:p>
          <a:p>
            <a:pPr marL="166353" indent="-166353" defTabSz="283418">
              <a:spcBef>
                <a:spcPts val="1547"/>
              </a:spcBef>
              <a:defRPr sz="1932"/>
            </a:pPr>
            <a:r>
              <a:rPr dirty="0">
                <a:solidFill>
                  <a:schemeClr val="tx1"/>
                </a:solidFill>
              </a:rPr>
              <a:t>The locking mechanism is controlled through a mobile app with a unique feature of </a:t>
            </a:r>
            <a:r>
              <a:rPr b="1" dirty="0">
                <a:solidFill>
                  <a:schemeClr val="tx1"/>
                </a:solidFill>
              </a:rPr>
              <a:t>Temporary Lock System</a:t>
            </a:r>
            <a:r>
              <a:rPr dirty="0">
                <a:solidFill>
                  <a:schemeClr val="tx1"/>
                </a:solidFill>
              </a:rPr>
              <a:t>.</a:t>
            </a:r>
          </a:p>
          <a:p>
            <a:pPr marL="166353" indent="-166353" defTabSz="283418">
              <a:spcBef>
                <a:spcPts val="1547"/>
              </a:spcBef>
              <a:defRPr sz="1932"/>
            </a:pPr>
            <a:r>
              <a:rPr dirty="0">
                <a:solidFill>
                  <a:schemeClr val="tx1"/>
                </a:solidFill>
              </a:rPr>
              <a:t>A </a:t>
            </a:r>
            <a:r>
              <a:rPr b="1" dirty="0">
                <a:solidFill>
                  <a:schemeClr val="tx1"/>
                </a:solidFill>
              </a:rPr>
              <a:t>self designed anti-theft system </a:t>
            </a:r>
            <a:r>
              <a:rPr dirty="0">
                <a:solidFill>
                  <a:schemeClr val="tx1"/>
                </a:solidFill>
              </a:rPr>
              <a:t>has been included which alerts the user</a:t>
            </a:r>
            <a:r>
              <a:rPr lang="en-US" dirty="0">
                <a:solidFill>
                  <a:schemeClr val="tx1"/>
                </a:solidFill>
              </a:rPr>
              <a:t> on his/her phone</a:t>
            </a:r>
            <a:r>
              <a:rPr dirty="0">
                <a:solidFill>
                  <a:schemeClr val="tx1"/>
                </a:solidFill>
              </a:rPr>
              <a:t> and the concerned authority in case of theft attempt.</a:t>
            </a:r>
          </a:p>
        </p:txBody>
      </p:sp>
    </p:spTree>
    <p:extLst>
      <p:ext uri="{BB962C8B-B14F-4D97-AF65-F5344CB8AC3E}">
        <p14:creationId xmlns:p14="http://schemas.microsoft.com/office/powerpoint/2010/main" val="275697415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Image" descr="Image"/>
          <p:cNvPicPr>
            <a:picLocks noChangeAspect="1"/>
          </p:cNvPicPr>
          <p:nvPr/>
        </p:nvPicPr>
        <p:blipFill>
          <a:blip r:embed="rId2"/>
          <a:stretch>
            <a:fillRect/>
          </a:stretch>
        </p:blipFill>
        <p:spPr>
          <a:xfrm rot="5400000">
            <a:off x="2739929" y="3206366"/>
            <a:ext cx="2557444" cy="3409924"/>
          </a:xfrm>
          <a:prstGeom prst="rect">
            <a:avLst/>
          </a:prstGeom>
          <a:ln w="12700">
            <a:miter lim="400000"/>
          </a:ln>
        </p:spPr>
      </p:pic>
      <p:sp>
        <p:nvSpPr>
          <p:cNvPr id="127" name="Battery Indicator"/>
          <p:cNvSpPr txBox="1"/>
          <p:nvPr/>
        </p:nvSpPr>
        <p:spPr>
          <a:xfrm>
            <a:off x="3348504" y="6217886"/>
            <a:ext cx="1235788" cy="27770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1900" b="0">
                <a:solidFill>
                  <a:srgbClr val="5E5E5E"/>
                </a:solidFill>
              </a:defRPr>
            </a:lvl1pPr>
          </a:lstStyle>
          <a:p>
            <a:r>
              <a:rPr sz="1336"/>
              <a:t>Battery Indicator</a:t>
            </a:r>
          </a:p>
        </p:txBody>
      </p:sp>
      <p:pic>
        <p:nvPicPr>
          <p:cNvPr id="128" name="Image" descr="Image"/>
          <p:cNvPicPr>
            <a:picLocks noChangeAspect="1"/>
          </p:cNvPicPr>
          <p:nvPr/>
        </p:nvPicPr>
        <p:blipFill>
          <a:blip r:embed="rId3"/>
          <a:stretch>
            <a:fillRect/>
          </a:stretch>
        </p:blipFill>
        <p:spPr>
          <a:xfrm>
            <a:off x="6451279" y="3657509"/>
            <a:ext cx="3343520" cy="2507639"/>
          </a:xfrm>
          <a:prstGeom prst="rect">
            <a:avLst/>
          </a:prstGeom>
          <a:ln w="12700">
            <a:miter lim="400000"/>
          </a:ln>
        </p:spPr>
      </p:pic>
      <p:sp>
        <p:nvSpPr>
          <p:cNvPr id="129" name="250W Hub motor"/>
          <p:cNvSpPr txBox="1"/>
          <p:nvPr/>
        </p:nvSpPr>
        <p:spPr>
          <a:xfrm>
            <a:off x="7293887" y="6217886"/>
            <a:ext cx="1279133" cy="27770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1900" b="0">
                <a:solidFill>
                  <a:srgbClr val="5E5E5E"/>
                </a:solidFill>
              </a:defRPr>
            </a:lvl1pPr>
          </a:lstStyle>
          <a:p>
            <a:r>
              <a:rPr sz="1336"/>
              <a:t>250W Hub motor</a:t>
            </a:r>
          </a:p>
        </p:txBody>
      </p:sp>
      <p:pic>
        <p:nvPicPr>
          <p:cNvPr id="130" name="Image" descr="Image"/>
          <p:cNvPicPr>
            <a:picLocks noChangeAspect="1"/>
          </p:cNvPicPr>
          <p:nvPr/>
        </p:nvPicPr>
        <p:blipFill>
          <a:blip r:embed="rId4"/>
          <a:stretch>
            <a:fillRect/>
          </a:stretch>
        </p:blipFill>
        <p:spPr>
          <a:xfrm>
            <a:off x="4250254" y="169449"/>
            <a:ext cx="3691492" cy="3045480"/>
          </a:xfrm>
          <a:prstGeom prst="rect">
            <a:avLst/>
          </a:prstGeom>
          <a:ln w="12700">
            <a:miter lim="400000"/>
          </a:ln>
        </p:spPr>
      </p:pic>
      <p:sp>
        <p:nvSpPr>
          <p:cNvPr id="131" name="Electric cycle (E-commute)"/>
          <p:cNvSpPr txBox="1"/>
          <p:nvPr/>
        </p:nvSpPr>
        <p:spPr>
          <a:xfrm>
            <a:off x="5042413" y="3290148"/>
            <a:ext cx="1905330" cy="27770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1900" b="0">
                <a:solidFill>
                  <a:srgbClr val="5E5E5E"/>
                </a:solidFill>
              </a:defRPr>
            </a:lvl1pPr>
          </a:lstStyle>
          <a:p>
            <a:r>
              <a:rPr sz="1336"/>
              <a:t>Electric cycle (E-commute)</a:t>
            </a:r>
          </a:p>
        </p:txBody>
      </p:sp>
    </p:spTree>
    <p:extLst>
      <p:ext uri="{BB962C8B-B14F-4D97-AF65-F5344CB8AC3E}">
        <p14:creationId xmlns:p14="http://schemas.microsoft.com/office/powerpoint/2010/main" val="182070703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Mobile App"/>
          <p:cNvSpPr txBox="1">
            <a:spLocks noGrp="1"/>
          </p:cNvSpPr>
          <p:nvPr>
            <p:ph type="title"/>
          </p:nvPr>
        </p:nvSpPr>
        <p:spPr>
          <a:prstGeom prst="rect">
            <a:avLst/>
          </a:prstGeom>
        </p:spPr>
        <p:txBody>
          <a:bodyPr/>
          <a:lstStyle/>
          <a:p>
            <a:r>
              <a:rPr b="1" dirty="0"/>
              <a:t>Mobile App</a:t>
            </a:r>
          </a:p>
        </p:txBody>
      </p:sp>
      <p:sp>
        <p:nvSpPr>
          <p:cNvPr id="134" name="The mobile application has an interactive map user interface which shows the location of nearby available bikes.…"/>
          <p:cNvSpPr txBox="1">
            <a:spLocks noGrp="1"/>
          </p:cNvSpPr>
          <p:nvPr>
            <p:ph type="body" sz="half" idx="1"/>
          </p:nvPr>
        </p:nvSpPr>
        <p:spPr>
          <a:prstGeom prst="rect">
            <a:avLst/>
          </a:prstGeom>
        </p:spPr>
        <p:txBody>
          <a:bodyPr/>
          <a:lstStyle/>
          <a:p>
            <a:r>
              <a:rPr dirty="0"/>
              <a:t>The mobile application has an interactive map user interface which shows the location of nearby available </a:t>
            </a:r>
            <a:r>
              <a:rPr lang="en-US" dirty="0"/>
              <a:t>cycles</a:t>
            </a:r>
            <a:r>
              <a:rPr dirty="0"/>
              <a:t>.</a:t>
            </a:r>
          </a:p>
          <a:p>
            <a:r>
              <a:rPr dirty="0"/>
              <a:t>The booking system is initiated by scanning the QR code placed on the bike through our app.</a:t>
            </a:r>
          </a:p>
          <a:p>
            <a:r>
              <a:rPr dirty="0"/>
              <a:t>The ride can end</a:t>
            </a:r>
            <a:r>
              <a:rPr lang="en-US" dirty="0"/>
              <a:t> only</a:t>
            </a:r>
            <a:r>
              <a:rPr dirty="0"/>
              <a:t> by parking the </a:t>
            </a:r>
            <a:r>
              <a:rPr lang="en-US" dirty="0"/>
              <a:t>cycles</a:t>
            </a:r>
            <a:r>
              <a:rPr dirty="0"/>
              <a:t> in specific locations termed as ‘E-stations’</a:t>
            </a:r>
            <a:r>
              <a:rPr lang="hi-IN" dirty="0"/>
              <a:t>(</a:t>
            </a:r>
            <a:r>
              <a:rPr lang="en-US" dirty="0"/>
              <a:t>Dock less)</a:t>
            </a:r>
            <a:r>
              <a:rPr dirty="0"/>
              <a:t>.</a:t>
            </a:r>
          </a:p>
        </p:txBody>
      </p:sp>
      <p:pic>
        <p:nvPicPr>
          <p:cNvPr id="135" name="Image" descr="Image"/>
          <p:cNvPicPr>
            <a:picLocks noChangeAspect="1"/>
          </p:cNvPicPr>
          <p:nvPr/>
        </p:nvPicPr>
        <p:blipFill>
          <a:blip r:embed="rId2"/>
          <a:stretch>
            <a:fillRect/>
          </a:stretch>
        </p:blipFill>
        <p:spPr>
          <a:xfrm>
            <a:off x="8514622" y="1517066"/>
            <a:ext cx="2213998" cy="4673997"/>
          </a:xfrm>
          <a:prstGeom prst="rect">
            <a:avLst/>
          </a:prstGeom>
          <a:ln w="12700">
            <a:miter lim="400000"/>
          </a:ln>
        </p:spPr>
      </p:pic>
      <p:pic>
        <p:nvPicPr>
          <p:cNvPr id="136" name="Image" descr="Image"/>
          <p:cNvPicPr>
            <a:picLocks noChangeAspect="1"/>
          </p:cNvPicPr>
          <p:nvPr/>
        </p:nvPicPr>
        <p:blipFill>
          <a:blip r:embed="rId3"/>
          <a:stretch>
            <a:fillRect/>
          </a:stretch>
        </p:blipFill>
        <p:spPr>
          <a:xfrm>
            <a:off x="6016487" y="1517066"/>
            <a:ext cx="2290227" cy="4667062"/>
          </a:xfrm>
          <a:prstGeom prst="rect">
            <a:avLst/>
          </a:prstGeom>
          <a:ln w="12700">
            <a:miter lim="400000"/>
          </a:ln>
        </p:spPr>
      </p:pic>
    </p:spTree>
    <p:extLst>
      <p:ext uri="{BB962C8B-B14F-4D97-AF65-F5344CB8AC3E}">
        <p14:creationId xmlns:p14="http://schemas.microsoft.com/office/powerpoint/2010/main" val="22179084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217" y="-77100"/>
            <a:ext cx="10515600" cy="1325563"/>
          </a:xfrm>
        </p:spPr>
        <p:txBody>
          <a:bodyPr/>
          <a:lstStyle/>
          <a:p>
            <a:pPr algn="ctr"/>
            <a:r>
              <a:rPr lang="en-IN" b="1" i="1" u="sng" dirty="0"/>
              <a:t>Business model </a:t>
            </a:r>
            <a:endParaRPr lang="en-IN" u="sng" dirty="0"/>
          </a:p>
        </p:txBody>
      </p:sp>
      <p:sp>
        <p:nvSpPr>
          <p:cNvPr id="3" name="Content Placeholder 2"/>
          <p:cNvSpPr>
            <a:spLocks noGrp="1"/>
          </p:cNvSpPr>
          <p:nvPr>
            <p:ph idx="1"/>
          </p:nvPr>
        </p:nvSpPr>
        <p:spPr>
          <a:xfrm>
            <a:off x="599050" y="4069728"/>
            <a:ext cx="10515600" cy="4351338"/>
          </a:xfrm>
        </p:spPr>
        <p:txBody>
          <a:bodyPr/>
          <a:lstStyle/>
          <a:p>
            <a:pPr marL="0" lvl="0" indent="0">
              <a:buNone/>
            </a:pPr>
            <a:endParaRPr lang="en-IN" dirty="0"/>
          </a:p>
          <a:p>
            <a:r>
              <a:rPr lang="en-IN" sz="2400" b="1" u="sng" dirty="0"/>
              <a:t>What we have achieved so far</a:t>
            </a:r>
            <a:r>
              <a:rPr lang="en-IN" sz="2400" dirty="0"/>
              <a:t> – Our app is ready, pipeline for prototype development and related technologies has already been designed and successfully tested. Our prototype is ready and we just need fund for commercialization of our Start-Up.</a:t>
            </a:r>
          </a:p>
          <a:p>
            <a:pPr marL="0" indent="0">
              <a:buNone/>
            </a:pP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704871339"/>
              </p:ext>
            </p:extLst>
          </p:nvPr>
        </p:nvGraphicFramePr>
        <p:xfrm>
          <a:off x="1150290" y="1779413"/>
          <a:ext cx="9638202" cy="1941342"/>
        </p:xfrm>
        <a:graphic>
          <a:graphicData uri="http://schemas.openxmlformats.org/drawingml/2006/table">
            <a:tbl>
              <a:tblPr firstRow="1" firstCol="1" bandRow="1">
                <a:tableStyleId>{5C22544A-7EE6-4342-B048-85BDC9FD1C3A}</a:tableStyleId>
              </a:tblPr>
              <a:tblGrid>
                <a:gridCol w="4819101">
                  <a:extLst>
                    <a:ext uri="{9D8B030D-6E8A-4147-A177-3AD203B41FA5}">
                      <a16:colId xmlns:a16="http://schemas.microsoft.com/office/drawing/2014/main" val="3273328219"/>
                    </a:ext>
                  </a:extLst>
                </a:gridCol>
                <a:gridCol w="4819101">
                  <a:extLst>
                    <a:ext uri="{9D8B030D-6E8A-4147-A177-3AD203B41FA5}">
                      <a16:colId xmlns:a16="http://schemas.microsoft.com/office/drawing/2014/main" val="994157038"/>
                    </a:ext>
                  </a:extLst>
                </a:gridCol>
              </a:tblGrid>
              <a:tr h="323557">
                <a:tc>
                  <a:txBody>
                    <a:bodyPr/>
                    <a:lstStyle/>
                    <a:p>
                      <a:pPr>
                        <a:lnSpc>
                          <a:spcPct val="107000"/>
                        </a:lnSpc>
                        <a:spcAft>
                          <a:spcPts val="0"/>
                        </a:spcAft>
                      </a:pPr>
                      <a:r>
                        <a:rPr lang="en-US" sz="1800">
                          <a:effectLst/>
                        </a:rPr>
                        <a:t>                             Short plan</a:t>
                      </a:r>
                      <a:endParaRPr lang="en-US"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0"/>
                        </a:spcAft>
                      </a:pPr>
                      <a:r>
                        <a:rPr lang="en-US" sz="1800" dirty="0">
                          <a:effectLst/>
                        </a:rPr>
                        <a:t>                           Long plans</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062525282"/>
                  </a:ext>
                </a:extLst>
              </a:tr>
              <a:tr h="323557">
                <a:tc>
                  <a:txBody>
                    <a:bodyPr/>
                    <a:lstStyle/>
                    <a:p>
                      <a:pPr algn="ctr">
                        <a:lnSpc>
                          <a:spcPct val="107000"/>
                        </a:lnSpc>
                        <a:spcAft>
                          <a:spcPts val="0"/>
                        </a:spcAft>
                      </a:pPr>
                      <a:r>
                        <a:rPr lang="en-US" sz="1800" dirty="0">
                          <a:effectLst/>
                        </a:rPr>
                        <a:t>Rs1/minute</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US" sz="1800" dirty="0">
                          <a:effectLst/>
                        </a:rPr>
                        <a:t>1-hour plan: - Rs39</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55339579"/>
                  </a:ext>
                </a:extLst>
              </a:tr>
              <a:tr h="323557">
                <a:tc>
                  <a:txBody>
                    <a:bodyPr/>
                    <a:lstStyle/>
                    <a:p>
                      <a:pPr>
                        <a:lnSpc>
                          <a:spcPct val="107000"/>
                        </a:lnSpc>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US" sz="1800" dirty="0">
                          <a:effectLst/>
                        </a:rPr>
                        <a:t>2-hour plan: - Rs69</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015729662"/>
                  </a:ext>
                </a:extLst>
              </a:tr>
              <a:tr h="323557">
                <a:tc>
                  <a:txBody>
                    <a:bodyPr/>
                    <a:lstStyle/>
                    <a:p>
                      <a:pPr>
                        <a:lnSpc>
                          <a:spcPct val="107000"/>
                        </a:lnSpc>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US" sz="1800">
                          <a:effectLst/>
                        </a:rPr>
                        <a:t>3-hour plan: - Rs89</a:t>
                      </a:r>
                      <a:endParaRPr lang="en-US"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669528556"/>
                  </a:ext>
                </a:extLst>
              </a:tr>
              <a:tr h="323557">
                <a:tc>
                  <a:txBody>
                    <a:bodyPr/>
                    <a:lstStyle/>
                    <a:p>
                      <a:pPr>
                        <a:lnSpc>
                          <a:spcPct val="107000"/>
                        </a:lnSpc>
                        <a:spcAft>
                          <a:spcPts val="0"/>
                        </a:spcAft>
                      </a:pPr>
                      <a:r>
                        <a:rPr lang="en-US" sz="1800">
                          <a:effectLst/>
                        </a:rPr>
                        <a:t> </a:t>
                      </a:r>
                      <a:endParaRPr lang="en-US"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US" sz="1800" dirty="0">
                          <a:effectLst/>
                        </a:rPr>
                        <a:t>12-hour plan: - Rs600</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844489529"/>
                  </a:ext>
                </a:extLst>
              </a:tr>
              <a:tr h="323557">
                <a:tc>
                  <a:txBody>
                    <a:bodyPr/>
                    <a:lstStyle/>
                    <a:p>
                      <a:pPr>
                        <a:lnSpc>
                          <a:spcPct val="107000"/>
                        </a:lnSpc>
                        <a:spcAft>
                          <a:spcPts val="0"/>
                        </a:spcAft>
                      </a:pPr>
                      <a:r>
                        <a:rPr lang="en-US" sz="1800">
                          <a:effectLst/>
                        </a:rPr>
                        <a:t> </a:t>
                      </a:r>
                      <a:endParaRPr lang="en-US"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US" sz="1800" dirty="0">
                          <a:effectLst/>
                        </a:rPr>
                        <a:t>24-hour plan: - Rs800</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457082010"/>
                  </a:ext>
                </a:extLst>
              </a:tr>
            </a:tbl>
          </a:graphicData>
        </a:graphic>
      </p:graphicFrame>
      <p:sp>
        <p:nvSpPr>
          <p:cNvPr id="5" name="Rectangle 1"/>
          <p:cNvSpPr>
            <a:spLocks noChangeArrowheads="1"/>
          </p:cNvSpPr>
          <p:nvPr/>
        </p:nvSpPr>
        <p:spPr bwMode="auto">
          <a:xfrm>
            <a:off x="599050" y="852477"/>
            <a:ext cx="8099140" cy="104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hi-IN" sz="24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Pricing model </a:t>
            </a:r>
            <a:r>
              <a:rPr kumimoji="0" lang="en-US" altLang="hi-IN" sz="2000" i="0" strike="noStrike" cap="none" normalizeH="0" baseline="0" dirty="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(Following mode</a:t>
            </a:r>
            <a:r>
              <a:rPr lang="en-US" altLang="hi-IN" sz="2000" dirty="0">
                <a:latin typeface="Calibri" panose="020F0502020204030204" pitchFamily="34" charset="0"/>
                <a:ea typeface="Calibri" panose="020F0502020204030204" pitchFamily="34" charset="0"/>
                <a:cs typeface="Mangal" panose="02040503050203030202" pitchFamily="18" charset="0"/>
              </a:rPr>
              <a:t>l is for NITH)</a:t>
            </a:r>
            <a:endParaRPr kumimoji="0" lang="en-US" altLang="hi-IN" i="0"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hi-IN"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                                                        </a:t>
            </a:r>
            <a:r>
              <a:rPr kumimoji="0" lang="en-US" altLang="hi-IN" sz="2000" b="1"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Bicycle unlocking charges: -  </a:t>
            </a:r>
            <a:r>
              <a:rPr kumimoji="0" lang="en-US" altLang="hi-IN" sz="2000" b="1"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r>
              <a:rPr kumimoji="0" lang="en-US" altLang="hi-IN" sz="2000" b="1"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9(mandatory)</a:t>
            </a:r>
            <a:endParaRPr kumimoji="0" lang="en-US" altLang="hi-IN" sz="2000" b="1" i="1"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hi-IN" sz="1800" b="0" i="0" u="none" strike="noStrike" cap="none" normalizeH="0" baseline="0" dirty="0">
              <a:ln>
                <a:noFill/>
              </a:ln>
              <a:solidFill>
                <a:schemeClr val="tx1"/>
              </a:solidFill>
              <a:effectLst/>
              <a:latin typeface="Arial" panose="020B0604020202020204" pitchFamily="34" charset="0"/>
            </a:endParaRPr>
          </a:p>
        </p:txBody>
      </p:sp>
      <p:sp>
        <p:nvSpPr>
          <p:cNvPr id="6" name="TextBox 5"/>
          <p:cNvSpPr txBox="1"/>
          <p:nvPr/>
        </p:nvSpPr>
        <p:spPr>
          <a:xfrm>
            <a:off x="1150291" y="3922643"/>
            <a:ext cx="9544214" cy="369332"/>
          </a:xfrm>
          <a:prstGeom prst="rect">
            <a:avLst/>
          </a:prstGeom>
          <a:noFill/>
        </p:spPr>
        <p:txBody>
          <a:bodyPr wrap="square" rtlCol="0">
            <a:spAutoFit/>
          </a:bodyPr>
          <a:lstStyle/>
          <a:p>
            <a:r>
              <a:rPr lang="en-US" b="1" u="sng" dirty="0"/>
              <a:t>Pricing plans are dynamic and may vary depending on the target market.</a:t>
            </a:r>
            <a:endParaRPr lang="hi-IN" b="1" u="sng"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72310" y="718185"/>
            <a:ext cx="7858125" cy="638175"/>
          </a:xfrm>
        </p:spPr>
        <p:txBody>
          <a:bodyPr/>
          <a:lstStyle/>
          <a:p>
            <a:pPr algn="ctr"/>
            <a:r>
              <a:rPr lang="en-IN" altLang="en-US" sz="2800" b="1" i="1" u="sng" dirty="0"/>
              <a:t>Cash Flow</a:t>
            </a:r>
          </a:p>
        </p:txBody>
      </p:sp>
      <p:sp>
        <p:nvSpPr>
          <p:cNvPr id="3" name="Subtitle 2"/>
          <p:cNvSpPr>
            <a:spLocks noGrp="1"/>
          </p:cNvSpPr>
          <p:nvPr>
            <p:ph type="subTitle" idx="1"/>
          </p:nvPr>
        </p:nvSpPr>
        <p:spPr>
          <a:xfrm>
            <a:off x="100744" y="1851633"/>
            <a:ext cx="10429875" cy="4499610"/>
          </a:xfrm>
        </p:spPr>
        <p:txBody>
          <a:bodyPr/>
          <a:lstStyle/>
          <a:p>
            <a:pPr algn="l"/>
            <a:r>
              <a:rPr lang="en-IN" altLang="en-US" sz="1800" b="1" dirty="0">
                <a:solidFill>
                  <a:schemeClr val="tx1"/>
                </a:solidFill>
              </a:rPr>
              <a:t>Undergiven analysis is for one academic year in NIT Hamirpur for 50 cycles only. The difference between Revenue and initial Investment increases as we scale the number of cycles.</a:t>
            </a:r>
          </a:p>
          <a:p>
            <a:pPr algn="l"/>
            <a:endParaRPr lang="en-IN" altLang="en-US" sz="1800" b="1" dirty="0">
              <a:solidFill>
                <a:schemeClr val="tx1"/>
              </a:solidFill>
            </a:endParaRPr>
          </a:p>
          <a:p>
            <a:pPr algn="l"/>
            <a:r>
              <a:rPr lang="en-IN" altLang="en-US" sz="1800" b="1" dirty="0">
                <a:solidFill>
                  <a:schemeClr val="tx1"/>
                </a:solidFill>
              </a:rPr>
              <a:t>Money Spent- </a:t>
            </a:r>
            <a:r>
              <a:rPr lang="en-IN" altLang="en-US" sz="1800" dirty="0">
                <a:solidFill>
                  <a:schemeClr val="tx1"/>
                </a:solidFill>
              </a:rPr>
              <a:t>Rs15lakhs (9,22,000 on 50 cycles, 1,50,000 for 6 E-Stations, 2,00,000 for Marketing).</a:t>
            </a:r>
          </a:p>
          <a:p>
            <a:pPr algn="l"/>
            <a:r>
              <a:rPr lang="en-IN" altLang="en-US" sz="1800" b="1" dirty="0">
                <a:solidFill>
                  <a:schemeClr val="tx1"/>
                </a:solidFill>
              </a:rPr>
              <a:t>Money Received(Revenue)</a:t>
            </a:r>
            <a:r>
              <a:rPr lang="en-IN" altLang="en-US" sz="1800" dirty="0">
                <a:solidFill>
                  <a:schemeClr val="tx1"/>
                </a:solidFill>
              </a:rPr>
              <a:t>- Rs17,28,000-Rs32,83,200 (For 8 months i.e. one academic year) </a:t>
            </a:r>
            <a:endParaRPr lang="en-IN" altLang="en-US" sz="1800" b="1" dirty="0">
              <a:solidFill>
                <a:schemeClr val="tx1"/>
              </a:solidFill>
            </a:endParaRPr>
          </a:p>
          <a:p>
            <a:pPr algn="l"/>
            <a:r>
              <a:rPr lang="en-IN" altLang="en-US" sz="1800" b="1" dirty="0">
                <a:solidFill>
                  <a:schemeClr val="tx1"/>
                </a:solidFill>
              </a:rPr>
              <a:t>Profit after Break-even(for 1st academic year)=</a:t>
            </a:r>
            <a:r>
              <a:rPr lang="en-IN" altLang="en-US" sz="2000" b="1" u="sng" dirty="0">
                <a:solidFill>
                  <a:schemeClr val="tx1"/>
                </a:solidFill>
              </a:rPr>
              <a:t>Rs2,28,000-Rs17,83,200</a:t>
            </a:r>
            <a:endParaRPr lang="en-IN" altLang="en-US" sz="1800" b="1" dirty="0">
              <a:solidFill>
                <a:schemeClr val="tx1"/>
              </a:solidFill>
            </a:endParaRPr>
          </a:p>
          <a:p>
            <a:pPr algn="l"/>
            <a:r>
              <a:rPr lang="en-IN" altLang="en-US" sz="1800" b="1" dirty="0">
                <a:solidFill>
                  <a:schemeClr val="tx1"/>
                </a:solidFill>
              </a:rPr>
              <a:t>Profit for subsequent years(for every year)= approximately </a:t>
            </a:r>
            <a:r>
              <a:rPr lang="en-IN" altLang="en-US" sz="2000" b="1" u="sng" dirty="0">
                <a:solidFill>
                  <a:schemeClr val="tx1"/>
                </a:solidFill>
              </a:rPr>
              <a:t>Rs17lakhs-Rs32lakhs.</a:t>
            </a:r>
          </a:p>
          <a:p>
            <a:pPr algn="l"/>
            <a:endParaRPr lang="en-IN" altLang="en-US" sz="2000" b="1" u="sng" dirty="0">
              <a:solidFill>
                <a:schemeClr val="tx1"/>
              </a:solidFill>
            </a:endParaRPr>
          </a:p>
          <a:p>
            <a:pPr algn="l"/>
            <a:r>
              <a:rPr lang="en-IN" altLang="en-US" sz="1800" b="1" dirty="0">
                <a:solidFill>
                  <a:schemeClr val="tx1"/>
                </a:solidFill>
              </a:rPr>
              <a:t>If we successfully implement this business model in 10 colleges(considering similar market situation), then total Profit(for every subsequent year)=      </a:t>
            </a:r>
            <a:r>
              <a:rPr lang="en-IN" altLang="en-US" sz="2000" b="1" u="sng" dirty="0">
                <a:solidFill>
                  <a:schemeClr val="tx1"/>
                </a:solidFill>
              </a:rPr>
              <a:t>Rs1.70Cr-Rs3.20Cr.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71867" y="-52705"/>
            <a:ext cx="9144000" cy="605790"/>
          </a:xfrm>
        </p:spPr>
        <p:txBody>
          <a:bodyPr>
            <a:normAutofit/>
          </a:bodyPr>
          <a:lstStyle/>
          <a:p>
            <a:pPr algn="ctr"/>
            <a:r>
              <a:rPr lang="en-IN" altLang="en-US" sz="2800" b="1" i="1" u="sng" dirty="0"/>
              <a:t>Two year plan</a:t>
            </a:r>
          </a:p>
        </p:txBody>
      </p:sp>
      <p:sp>
        <p:nvSpPr>
          <p:cNvPr id="3" name="Subtitle 2"/>
          <p:cNvSpPr>
            <a:spLocks noGrp="1"/>
          </p:cNvSpPr>
          <p:nvPr>
            <p:ph type="subTitle" idx="1"/>
          </p:nvPr>
        </p:nvSpPr>
        <p:spPr>
          <a:xfrm>
            <a:off x="715618" y="523075"/>
            <a:ext cx="11087735" cy="5148856"/>
          </a:xfrm>
        </p:spPr>
        <p:txBody>
          <a:bodyPr>
            <a:noAutofit/>
          </a:bodyPr>
          <a:lstStyle/>
          <a:p>
            <a:pPr marL="285750" indent="-285750" algn="l">
              <a:buFont typeface="Wingdings" panose="05000000000000000000" charset="0"/>
              <a:buChar char="v"/>
            </a:pPr>
            <a:r>
              <a:rPr lang="en-US" sz="2000" b="1" dirty="0">
                <a:solidFill>
                  <a:schemeClr val="tx1"/>
                </a:solidFill>
              </a:rPr>
              <a:t>We have developed the prototype </a:t>
            </a:r>
            <a:r>
              <a:rPr lang="en-US" sz="2000" dirty="0">
                <a:solidFill>
                  <a:schemeClr val="tx1"/>
                </a:solidFill>
              </a:rPr>
              <a:t>and currently we are doing the testing for 1 month. The testing is being done to eliminate all the possible glitches from the project and now we are </a:t>
            </a:r>
            <a:r>
              <a:rPr lang="en-US" sz="2000" b="1" dirty="0">
                <a:solidFill>
                  <a:schemeClr val="tx1"/>
                </a:solidFill>
              </a:rPr>
              <a:t>seeking for the funding of developing 50 samples for establishing it as our start-up in NIT Hamirpur.</a:t>
            </a:r>
          </a:p>
          <a:p>
            <a:pPr algn="l">
              <a:buFont typeface="Wingdings" panose="05000000000000000000" charset="0"/>
            </a:pPr>
            <a:r>
              <a:rPr lang="en-US" sz="2000" dirty="0">
                <a:solidFill>
                  <a:schemeClr val="tx1"/>
                </a:solidFill>
              </a:rPr>
              <a:t>We would ensure the successful operation of online renting of electric cycles by the students of our Institute.</a:t>
            </a:r>
          </a:p>
          <a:p>
            <a:pPr marL="285750" indent="-285750" algn="l">
              <a:buFont typeface="Wingdings" panose="05000000000000000000" charset="0"/>
              <a:buChar char="v"/>
            </a:pPr>
            <a:r>
              <a:rPr lang="en-US" sz="2000" dirty="0">
                <a:solidFill>
                  <a:schemeClr val="tx1"/>
                </a:solidFill>
              </a:rPr>
              <a:t>Thereafter we would look forward to</a:t>
            </a:r>
            <a:r>
              <a:rPr lang="en-US" sz="2000" b="1" dirty="0">
                <a:solidFill>
                  <a:schemeClr val="tx1"/>
                </a:solidFill>
              </a:rPr>
              <a:t> landing our feet in other Institutes and colleges  of Himachal Pradesh</a:t>
            </a:r>
            <a:r>
              <a:rPr lang="en-US" sz="2000" dirty="0">
                <a:solidFill>
                  <a:schemeClr val="tx1"/>
                </a:solidFill>
              </a:rPr>
              <a:t> starting from</a:t>
            </a:r>
            <a:r>
              <a:rPr lang="en-US" sz="2000" b="1" dirty="0">
                <a:solidFill>
                  <a:schemeClr val="tx1"/>
                </a:solidFill>
              </a:rPr>
              <a:t> October, 2020</a:t>
            </a:r>
            <a:r>
              <a:rPr lang="en-US" sz="2000" dirty="0">
                <a:solidFill>
                  <a:schemeClr val="tx1"/>
                </a:solidFill>
              </a:rPr>
              <a:t> catering to the need of easy and economical travel in their place.</a:t>
            </a:r>
          </a:p>
          <a:p>
            <a:pPr algn="l">
              <a:buFont typeface="Wingdings" panose="05000000000000000000" charset="0"/>
            </a:pPr>
            <a:r>
              <a:rPr lang="en-US" sz="2000" dirty="0">
                <a:solidFill>
                  <a:schemeClr val="tx1"/>
                </a:solidFill>
              </a:rPr>
              <a:t>All this while we would be</a:t>
            </a:r>
            <a:r>
              <a:rPr lang="en-US" sz="2000" b="1" dirty="0">
                <a:solidFill>
                  <a:schemeClr val="tx1"/>
                </a:solidFill>
              </a:rPr>
              <a:t> advancing our anti-theft by intensive research and integration of latest smart and secure technologies.</a:t>
            </a:r>
            <a:endParaRPr lang="en-US" sz="2000" dirty="0">
              <a:solidFill>
                <a:schemeClr val="tx1"/>
              </a:solidFill>
            </a:endParaRPr>
          </a:p>
          <a:p>
            <a:pPr marL="285750" indent="-285750" algn="l">
              <a:buFont typeface="Wingdings" panose="05000000000000000000" charset="0"/>
              <a:buChar char="v"/>
            </a:pPr>
            <a:r>
              <a:rPr lang="en-US" sz="2000" dirty="0">
                <a:solidFill>
                  <a:schemeClr val="tx1"/>
                </a:solidFill>
              </a:rPr>
              <a:t>Once the market scanning and feasibility check is done, </a:t>
            </a:r>
            <a:r>
              <a:rPr lang="en-US" sz="2000" b="1" dirty="0">
                <a:solidFill>
                  <a:schemeClr val="tx1"/>
                </a:solidFill>
              </a:rPr>
              <a:t>we would like to capture the tourist spots of Himachal Pradesh</a:t>
            </a:r>
            <a:r>
              <a:rPr lang="en-US" sz="2000" dirty="0">
                <a:solidFill>
                  <a:schemeClr val="tx1"/>
                </a:solidFill>
              </a:rPr>
              <a:t> eliminating their difficulty of “Unavailability of cheap and easy commuting”. This begins around </a:t>
            </a:r>
            <a:r>
              <a:rPr lang="en-US" sz="2000" b="1" dirty="0">
                <a:solidFill>
                  <a:schemeClr val="tx1"/>
                </a:solidFill>
              </a:rPr>
              <a:t>March, 2021.</a:t>
            </a:r>
          </a:p>
          <a:p>
            <a:pPr marL="285750" indent="-285750" algn="l">
              <a:buFont typeface="Arial" panose="020B0604020202020204" pitchFamily="34" charset="0"/>
            </a:pPr>
            <a:r>
              <a:rPr lang="en-US" sz="2000" b="1" i="1" u="sng" dirty="0">
                <a:solidFill>
                  <a:schemeClr val="tx1"/>
                </a:solidFill>
              </a:rPr>
              <a:t>We then would like to implement our business model in other hill stations of the country but its not the part of our Two Year Plan. We would implement this business model in other hill stations of the country after 2022.</a:t>
            </a: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4528</TotalTime>
  <Words>1723</Words>
  <Application>Microsoft Office PowerPoint</Application>
  <PresentationFormat>Widescreen</PresentationFormat>
  <Paragraphs>203</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Arial Black</vt:lpstr>
      <vt:lpstr>Calibri</vt:lpstr>
      <vt:lpstr>Helvetica Light</vt:lpstr>
      <vt:lpstr>Trebuchet MS</vt:lpstr>
      <vt:lpstr>Wingdings</vt:lpstr>
      <vt:lpstr>Wingdings 3</vt:lpstr>
      <vt:lpstr>Facet</vt:lpstr>
      <vt:lpstr>PowerPoint Presentation</vt:lpstr>
      <vt:lpstr>Management Team</vt:lpstr>
      <vt:lpstr>Issue / pain point addressed</vt:lpstr>
      <vt:lpstr>Product / Technology Overview</vt:lpstr>
      <vt:lpstr>PowerPoint Presentation</vt:lpstr>
      <vt:lpstr>Mobile App</vt:lpstr>
      <vt:lpstr>Business model </vt:lpstr>
      <vt:lpstr>Cash Flow</vt:lpstr>
      <vt:lpstr>Two year plan</vt:lpstr>
      <vt:lpstr>Market size</vt:lpstr>
      <vt:lpstr>PowerPoint Presentation</vt:lpstr>
      <vt:lpstr>SWOT ANALYSIS </vt:lpstr>
      <vt:lpstr>Financials – current and projections</vt:lpstr>
      <vt:lpstr>PowerPoint Presentation</vt:lpstr>
      <vt:lpstr>Fund utilization plan with timeline</vt:lpstr>
    </vt:vector>
  </TitlesOfParts>
  <Company>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Bansal</dc:creator>
  <cp:lastModifiedBy>Dude Siri</cp:lastModifiedBy>
  <cp:revision>60</cp:revision>
  <dcterms:created xsi:type="dcterms:W3CDTF">2018-12-23T13:55:00Z</dcterms:created>
  <dcterms:modified xsi:type="dcterms:W3CDTF">2020-03-05T03:48:31Z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ppReportDate">
    <vt:lpwstr/>
  </property>
  <property fmtid="{D5CDD505-2E9C-101B-9397-08002B2CF9AE}" pid="3" name="WppReportVersion">
    <vt:lpwstr>Version 1.0</vt:lpwstr>
  </property>
  <property fmtid="{D5CDD505-2E9C-101B-9397-08002B2CF9AE}" pid="4" name="WppReportDraft">
    <vt:lpwstr>(Draft)</vt:lpwstr>
  </property>
  <property fmtid="{D5CDD505-2E9C-101B-9397-08002B2CF9AE}" pid="5" name="WppReportCurrencySymbol">
    <vt:lpwstr>₹</vt:lpwstr>
  </property>
  <property fmtid="{D5CDD505-2E9C-101B-9397-08002B2CF9AE}" pid="6" name="WppReportDashboardTitleText">
    <vt:lpwstr>Dashboard</vt:lpwstr>
  </property>
  <property fmtid="{D5CDD505-2E9C-101B-9397-08002B2CF9AE}" pid="7" name="WppReportShortPageNumberFormat">
    <vt:lpwstr>Page &lt;#&gt;</vt:lpwstr>
  </property>
  <property fmtid="{D5CDD505-2E9C-101B-9397-08002B2CF9AE}" pid="8" name="WppReportLongPageNumberFormat">
    <vt:lpwstr>Page &lt;#&gt; of &lt;PageCount&gt;</vt:lpwstr>
  </property>
  <property fmtid="{D5CDD505-2E9C-101B-9397-08002B2CF9AE}" pid="9" name="WppReportTocTitleText">
    <vt:lpwstr>Table of contents</vt:lpwstr>
  </property>
  <property fmtid="{D5CDD505-2E9C-101B-9397-08002B2CF9AE}" pid="10" name="WppReportIsTocUpdateRecommended">
    <vt:bool>true</vt:bool>
  </property>
  <property fmtid="{D5CDD505-2E9C-101B-9397-08002B2CF9AE}" pid="11" name="WppReportPropertiesLastWrittenToDocument">
    <vt:filetime>2019-04-03T01:23:38Z</vt:filetime>
  </property>
  <property fmtid="{D5CDD505-2E9C-101B-9397-08002B2CF9AE}" pid="12" name="KSOProductBuildVer">
    <vt:lpwstr>1033-11.2.0.9085</vt:lpwstr>
  </property>
</Properties>
</file>